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 id="2147483687" r:id="rId2"/>
  </p:sldMasterIdLst>
  <p:notesMasterIdLst>
    <p:notesMasterId r:id="rId19"/>
  </p:notesMasterIdLst>
  <p:sldIdLst>
    <p:sldId id="256" r:id="rId3"/>
    <p:sldId id="258" r:id="rId4"/>
    <p:sldId id="259" r:id="rId5"/>
    <p:sldId id="262" r:id="rId6"/>
    <p:sldId id="263" r:id="rId7"/>
    <p:sldId id="264" r:id="rId8"/>
    <p:sldId id="265" r:id="rId9"/>
    <p:sldId id="274"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F0C9"/>
    <a:srgbClr val="F553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97"/>
    <p:restoredTop sz="79978"/>
  </p:normalViewPr>
  <p:slideViewPr>
    <p:cSldViewPr snapToGrid="0">
      <p:cViewPr varScale="1">
        <p:scale>
          <a:sx n="127" d="100"/>
          <a:sy n="127" d="100"/>
        </p:scale>
        <p:origin x="2064"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03:18:35.05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1T03:24:20.443"/>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50EC0B-ABBB-C047-A345-283404BE33C4}" type="datetimeFigureOut">
              <a:rPr lang="fr-FR" smtClean="0"/>
              <a:t>06/09/2023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7D79F-340E-9F4F-8E6D-5EF3E7254F94}" type="slidenum">
              <a:rPr lang="fr-FR" smtClean="0"/>
              <a:t>‹N°›</a:t>
            </a:fld>
            <a:endParaRPr lang="fr-FR"/>
          </a:p>
        </p:txBody>
      </p:sp>
    </p:spTree>
    <p:extLst>
      <p:ext uri="{BB962C8B-B14F-4D97-AF65-F5344CB8AC3E}">
        <p14:creationId xmlns:p14="http://schemas.microsoft.com/office/powerpoint/2010/main" val="1395657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227D79F-340E-9F4F-8E6D-5EF3E7254F94}" type="slidenum">
              <a:rPr lang="fr-FR" smtClean="0"/>
              <a:t>2</a:t>
            </a:fld>
            <a:endParaRPr lang="fr-FR"/>
          </a:p>
        </p:txBody>
      </p:sp>
    </p:spTree>
    <p:extLst>
      <p:ext uri="{BB962C8B-B14F-4D97-AF65-F5344CB8AC3E}">
        <p14:creationId xmlns:p14="http://schemas.microsoft.com/office/powerpoint/2010/main" val="502252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27D79F-340E-9F4F-8E6D-5EF3E7254F94}" type="slidenum">
              <a:rPr lang="fr-FR" smtClean="0"/>
              <a:t>4</a:t>
            </a:fld>
            <a:endParaRPr lang="fr-FR"/>
          </a:p>
        </p:txBody>
      </p:sp>
    </p:spTree>
    <p:extLst>
      <p:ext uri="{BB962C8B-B14F-4D97-AF65-F5344CB8AC3E}">
        <p14:creationId xmlns:p14="http://schemas.microsoft.com/office/powerpoint/2010/main" val="556603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27D79F-340E-9F4F-8E6D-5EF3E7254F94}" type="slidenum">
              <a:rPr lang="fr-FR" smtClean="0"/>
              <a:t>5</a:t>
            </a:fld>
            <a:endParaRPr lang="fr-FR"/>
          </a:p>
        </p:txBody>
      </p:sp>
    </p:spTree>
    <p:extLst>
      <p:ext uri="{BB962C8B-B14F-4D97-AF65-F5344CB8AC3E}">
        <p14:creationId xmlns:p14="http://schemas.microsoft.com/office/powerpoint/2010/main" val="299443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000" b="1" i="0" dirty="0">
                <a:effectLst/>
                <a:latin typeface="Arial" panose="020B0604020202020204" pitchFamily="34" charset="0"/>
                <a:cs typeface="Arial" panose="020B0604020202020204" pitchFamily="34" charset="0"/>
              </a:rPr>
              <a:t>Système de gestion de base de données (SGBD) :</a:t>
            </a:r>
            <a:r>
              <a:rPr lang="fr-FR" sz="2000" b="0" i="0" dirty="0">
                <a:solidFill>
                  <a:srgbClr val="D1D5DB"/>
                </a:solidFill>
                <a:effectLst/>
                <a:latin typeface="Arial" panose="020B0604020202020204" pitchFamily="34" charset="0"/>
                <a:cs typeface="Arial" panose="020B0604020202020204" pitchFamily="34" charset="0"/>
              </a:rPr>
              <a:t> Un SGBD est un logiciel conçu pour créer, gérer et interagir avec une base de données. Il existe différents types de SGBD, notamment les SGBD relationnels (comme MySQL, PostgreSQL, Oracle) et les SGBD NoSQL (comme MongoDB, Cassandra).</a:t>
            </a:r>
            <a:endParaRPr lang="fr-FR" sz="20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0227D79F-340E-9F4F-8E6D-5EF3E7254F94}" type="slidenum">
              <a:rPr lang="fr-FR" smtClean="0"/>
              <a:t>7</a:t>
            </a:fld>
            <a:endParaRPr lang="fr-FR"/>
          </a:p>
        </p:txBody>
      </p:sp>
    </p:spTree>
    <p:extLst>
      <p:ext uri="{BB962C8B-B14F-4D97-AF65-F5344CB8AC3E}">
        <p14:creationId xmlns:p14="http://schemas.microsoft.com/office/powerpoint/2010/main" val="339824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000" b="1" i="0" dirty="0">
                <a:effectLst/>
                <a:latin typeface="Arial" panose="020B0604020202020204" pitchFamily="34" charset="0"/>
                <a:cs typeface="Arial" panose="020B0604020202020204" pitchFamily="34" charset="0"/>
              </a:rPr>
              <a:t>Système de gestion de base de données (SGBD) :</a:t>
            </a:r>
            <a:r>
              <a:rPr lang="fr-FR" sz="2000" b="0" i="0" dirty="0">
                <a:solidFill>
                  <a:srgbClr val="D1D5DB"/>
                </a:solidFill>
                <a:effectLst/>
                <a:latin typeface="Arial" panose="020B0604020202020204" pitchFamily="34" charset="0"/>
                <a:cs typeface="Arial" panose="020B0604020202020204" pitchFamily="34" charset="0"/>
              </a:rPr>
              <a:t> Un SGBD est un logiciel conçu pour créer, gérer et interagir avec une base de données. Il existe différents types de SGBD, notamment les SGBD relationnels (comme MySQL, PostgreSQL, Oracle) et les SGBD NoSQL (comme MongoDB, Cassandra).</a:t>
            </a:r>
            <a:endParaRPr lang="fr-FR" sz="20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0227D79F-340E-9F4F-8E6D-5EF3E7254F94}" type="slidenum">
              <a:rPr lang="fr-FR" smtClean="0"/>
              <a:t>8</a:t>
            </a:fld>
            <a:endParaRPr lang="fr-FR"/>
          </a:p>
        </p:txBody>
      </p:sp>
    </p:spTree>
    <p:extLst>
      <p:ext uri="{BB962C8B-B14F-4D97-AF65-F5344CB8AC3E}">
        <p14:creationId xmlns:p14="http://schemas.microsoft.com/office/powerpoint/2010/main" val="337530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27D79F-340E-9F4F-8E6D-5EF3E7254F94}" type="slidenum">
              <a:rPr lang="fr-FR" smtClean="0"/>
              <a:t>9</a:t>
            </a:fld>
            <a:endParaRPr lang="fr-FR"/>
          </a:p>
        </p:txBody>
      </p:sp>
    </p:spTree>
    <p:extLst>
      <p:ext uri="{BB962C8B-B14F-4D97-AF65-F5344CB8AC3E}">
        <p14:creationId xmlns:p14="http://schemas.microsoft.com/office/powerpoint/2010/main" val="2619820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27D79F-340E-9F4F-8E6D-5EF3E7254F94}" type="slidenum">
              <a:rPr lang="fr-FR" smtClean="0"/>
              <a:t>16</a:t>
            </a:fld>
            <a:endParaRPr lang="fr-FR"/>
          </a:p>
        </p:txBody>
      </p:sp>
    </p:spTree>
    <p:extLst>
      <p:ext uri="{BB962C8B-B14F-4D97-AF65-F5344CB8AC3E}">
        <p14:creationId xmlns:p14="http://schemas.microsoft.com/office/powerpoint/2010/main" val="156065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9/6/23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236162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1879118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86690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2826369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737056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3789439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1506120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1925989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488672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1000755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145443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392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733311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445217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366213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9/6/23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‹N°›</a:t>
            </a:fld>
            <a:endParaRPr lang="en-US"/>
          </a:p>
        </p:txBody>
      </p:sp>
    </p:spTree>
    <p:extLst>
      <p:ext uri="{BB962C8B-B14F-4D97-AF65-F5344CB8AC3E}">
        <p14:creationId xmlns:p14="http://schemas.microsoft.com/office/powerpoint/2010/main" val="2251139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80096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9734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2823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632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1517741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151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9/6/23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878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9/6/23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‹N°›</a:t>
            </a:fld>
            <a:endParaRPr lang="en-US" dirty="0"/>
          </a:p>
        </p:txBody>
      </p:sp>
    </p:spTree>
    <p:extLst>
      <p:ext uri="{BB962C8B-B14F-4D97-AF65-F5344CB8AC3E}">
        <p14:creationId xmlns:p14="http://schemas.microsoft.com/office/powerpoint/2010/main" val="148418210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9/6/23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‹N°›</a:t>
            </a:fld>
            <a:endParaRPr lang="en-US"/>
          </a:p>
        </p:txBody>
      </p:sp>
    </p:spTree>
    <p:extLst>
      <p:ext uri="{BB962C8B-B14F-4D97-AF65-F5344CB8AC3E}">
        <p14:creationId xmlns:p14="http://schemas.microsoft.com/office/powerpoint/2010/main" val="10945901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75" r:id="rId5"/>
    <p:sldLayoutId id="2147483676" r:id="rId6"/>
    <p:sldLayoutId id="2147483682"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ngkabelia.blogspot.com/2013/10/cara-membangun-pc-security-suite-super.html"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https://www.youtube.com/embed/GGs3JYw9Eco?feature=oembed" TargetMode="External"/><Relationship Id="rId5" Type="http://schemas.openxmlformats.org/officeDocument/2006/relationships/image" Target="../media/image27.jpe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openclipart.org/detail/155161/music-note-icon" TargetMode="External"/><Relationship Id="rId5" Type="http://schemas.openxmlformats.org/officeDocument/2006/relationships/image" Target="../media/image6.png"/><Relationship Id="rId4" Type="http://schemas.openxmlformats.org/officeDocument/2006/relationships/hyperlink" Target="https://pixabay.com/ko/%EC%95%84%EC%9D%B4%EC%BD%98-%EC%A7%91-%ED%95%98%EC%9A%B0%EC%8A%A4-128975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sheepy_king.gamejolt.io/" TargetMode="External"/><Relationship Id="rId7" Type="http://schemas.openxmlformats.org/officeDocument/2006/relationships/hyperlink" Target="https://www.markdownguide.org/tools/trello/"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www.finsmes.com/2019/02/figma-raises-40m-in-series-c-funding.html" TargetMode="External"/><Relationship Id="rId4" Type="http://schemas.openxmlformats.org/officeDocument/2006/relationships/image" Target="../media/image8.png"/><Relationship Id="rId9" Type="http://schemas.openxmlformats.org/officeDocument/2006/relationships/hyperlink" Target="https://www.marcus-povey.co.uk/2020/08/31/known-postman-collection/"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hyperlink" Target="https://nitayneeman.github.io/posts/standardizing-node.js-version-in-an-npm-packag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slides.com/mariogl/react-cf67ef" TargetMode="External"/><Relationship Id="rId9" Type="http://schemas.openxmlformats.org/officeDocument/2006/relationships/hyperlink" Target="https://pixabay.com/es/javascript-js-logo-c%C3%B3digo-fuente-73640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F273B9-DAC5-F17B-D453-C93C63AC2D11}"/>
              </a:ext>
            </a:extLst>
          </p:cNvPr>
          <p:cNvSpPr>
            <a:spLocks noGrp="1"/>
          </p:cNvSpPr>
          <p:nvPr>
            <p:ph type="ctrTitle"/>
          </p:nvPr>
        </p:nvSpPr>
        <p:spPr>
          <a:xfrm>
            <a:off x="638882" y="3577456"/>
            <a:ext cx="10909640" cy="1687814"/>
          </a:xfrm>
        </p:spPr>
        <p:txBody>
          <a:bodyPr anchor="b">
            <a:normAutofit/>
          </a:bodyPr>
          <a:lstStyle/>
          <a:p>
            <a:pPr algn="ctr"/>
            <a:r>
              <a:rPr lang="fr-FR" sz="10000" dirty="0"/>
              <a:t>CONNECTIFY</a:t>
            </a:r>
          </a:p>
        </p:txBody>
      </p:sp>
      <p:sp>
        <p:nvSpPr>
          <p:cNvPr id="3" name="Sous-titre 2">
            <a:extLst>
              <a:ext uri="{FF2B5EF4-FFF2-40B4-BE49-F238E27FC236}">
                <a16:creationId xmlns:a16="http://schemas.microsoft.com/office/drawing/2014/main" id="{4CDB987D-B7DD-FE7D-6E70-F8F938660CF2}"/>
              </a:ext>
            </a:extLst>
          </p:cNvPr>
          <p:cNvSpPr>
            <a:spLocks noGrp="1"/>
          </p:cNvSpPr>
          <p:nvPr>
            <p:ph type="subTitle" idx="1"/>
          </p:nvPr>
        </p:nvSpPr>
        <p:spPr>
          <a:xfrm>
            <a:off x="638881" y="5660607"/>
            <a:ext cx="10909643" cy="552659"/>
          </a:xfrm>
        </p:spPr>
        <p:txBody>
          <a:bodyPr anchor="t">
            <a:normAutofit/>
          </a:bodyPr>
          <a:lstStyle/>
          <a:p>
            <a:pPr algn="ctr"/>
            <a:r>
              <a:rPr lang="fr-FR" sz="2400" dirty="0"/>
              <a:t>Un réseau social axé sur la musique</a:t>
            </a:r>
          </a:p>
        </p:txBody>
      </p:sp>
      <p:pic>
        <p:nvPicPr>
          <p:cNvPr id="4" name="Picture 3" descr="Gradient de fumées multicolores">
            <a:extLst>
              <a:ext uri="{FF2B5EF4-FFF2-40B4-BE49-F238E27FC236}">
                <a16:creationId xmlns:a16="http://schemas.microsoft.com/office/drawing/2014/main" id="{D3DE2B96-D401-7403-BE06-26B67165C972}"/>
              </a:ext>
            </a:extLst>
          </p:cNvPr>
          <p:cNvPicPr>
            <a:picLocks noChangeAspect="1"/>
          </p:cNvPicPr>
          <p:nvPr/>
        </p:nvPicPr>
        <p:blipFill rotWithShape="1">
          <a:blip r:embed="rId2"/>
          <a:srcRect t="23011" b="22528"/>
          <a:stretch/>
        </p:blipFill>
        <p:spPr>
          <a:xfrm>
            <a:off x="2873908" y="765623"/>
            <a:ext cx="6439588" cy="2340966"/>
          </a:xfrm>
          <a:prstGeom prst="rect">
            <a:avLst/>
          </a:prstGeom>
        </p:spPr>
      </p:pic>
      <p:sp>
        <p:nvSpPr>
          <p:cNvPr id="11"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19DAFE"/>
          </a:solidFill>
          <a:ln w="38100" cap="rnd">
            <a:solidFill>
              <a:srgbClr val="19DAF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7"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 name="ZoneTexte 6">
            <a:extLst>
              <a:ext uri="{FF2B5EF4-FFF2-40B4-BE49-F238E27FC236}">
                <a16:creationId xmlns:a16="http://schemas.microsoft.com/office/drawing/2014/main" id="{376B177B-F30D-DD10-4F46-A5D086832D9F}"/>
              </a:ext>
            </a:extLst>
          </p:cNvPr>
          <p:cNvSpPr txBox="1"/>
          <p:nvPr/>
        </p:nvSpPr>
        <p:spPr>
          <a:xfrm>
            <a:off x="10495722" y="6488668"/>
            <a:ext cx="1497496" cy="369332"/>
          </a:xfrm>
          <a:prstGeom prst="rect">
            <a:avLst/>
          </a:prstGeom>
          <a:noFill/>
        </p:spPr>
        <p:txBody>
          <a:bodyPr wrap="square">
            <a:spAutoFit/>
          </a:bodyPr>
          <a:lstStyle/>
          <a:p>
            <a:r>
              <a:rPr lang="fr-FR" sz="18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1800" b="1" dirty="0">
              <a:solidFill>
                <a:srgbClr val="FF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9018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3">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E69F2E"/>
          </a:solidFill>
          <a:ln w="12700"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2E18011D-1775-E1B9-8C41-8CE682DEA140}"/>
              </a:ext>
            </a:extLst>
          </p:cNvPr>
          <p:cNvSpPr>
            <a:spLocks noGrp="1"/>
          </p:cNvSpPr>
          <p:nvPr>
            <p:ph type="title"/>
          </p:nvPr>
        </p:nvSpPr>
        <p:spPr>
          <a:xfrm>
            <a:off x="1039163" y="1762169"/>
            <a:ext cx="4073110" cy="3122092"/>
          </a:xfrm>
        </p:spPr>
        <p:txBody>
          <a:bodyPr anchor="ctr">
            <a:normAutofit/>
          </a:bodyPr>
          <a:lstStyle/>
          <a:p>
            <a:pPr algn="ctr"/>
            <a:r>
              <a:rPr lang="fr-FR" sz="5400" dirty="0" err="1">
                <a:solidFill>
                  <a:srgbClr val="FFFFFF"/>
                </a:solidFill>
              </a:rPr>
              <a:t>Maquelle</a:t>
            </a:r>
            <a:r>
              <a:rPr lang="fr-FR" sz="5400" dirty="0">
                <a:solidFill>
                  <a:srgbClr val="FFFFFF"/>
                </a:solidFill>
              </a:rPr>
              <a:t> web</a:t>
            </a:r>
          </a:p>
        </p:txBody>
      </p: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pic>
        <p:nvPicPr>
          <p:cNvPr id="5" name="Espace réservé du contenu 4" descr="Une image contenant texte, capture d’écran, graphisme&#10;&#10;Description générée automatiquement">
            <a:extLst>
              <a:ext uri="{FF2B5EF4-FFF2-40B4-BE49-F238E27FC236}">
                <a16:creationId xmlns:a16="http://schemas.microsoft.com/office/drawing/2014/main" id="{41B6AF5C-AECF-7882-BD9B-1864289257EB}"/>
              </a:ext>
            </a:extLst>
          </p:cNvPr>
          <p:cNvPicPr>
            <a:picLocks noChangeAspect="1"/>
          </p:cNvPicPr>
          <p:nvPr/>
        </p:nvPicPr>
        <p:blipFill>
          <a:blip r:embed="rId4"/>
          <a:stretch>
            <a:fillRect/>
          </a:stretch>
        </p:blipFill>
        <p:spPr>
          <a:xfrm>
            <a:off x="6095999" y="643466"/>
            <a:ext cx="5994058" cy="4240795"/>
          </a:xfrm>
          <a:prstGeom prst="rect">
            <a:avLst/>
          </a:prstGeom>
        </p:spPr>
      </p:pic>
      <p:sp>
        <p:nvSpPr>
          <p:cNvPr id="6" name="ZoneTexte 5">
            <a:extLst>
              <a:ext uri="{FF2B5EF4-FFF2-40B4-BE49-F238E27FC236}">
                <a16:creationId xmlns:a16="http://schemas.microsoft.com/office/drawing/2014/main" id="{0FD82124-A817-197B-7617-91E6B87678C8}"/>
              </a:ext>
            </a:extLst>
          </p:cNvPr>
          <p:cNvSpPr txBox="1"/>
          <p:nvPr/>
        </p:nvSpPr>
        <p:spPr>
          <a:xfrm rot="10800000" flipV="1">
            <a:off x="10397067" y="6197685"/>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220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1">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EA3F82"/>
          </a:solidFill>
          <a:ln w="12700"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880493AB-DC29-BB1C-8C11-2F42B434FD80}"/>
              </a:ext>
            </a:extLst>
          </p:cNvPr>
          <p:cNvSpPr>
            <a:spLocks noGrp="1"/>
          </p:cNvSpPr>
          <p:nvPr>
            <p:ph type="title"/>
          </p:nvPr>
        </p:nvSpPr>
        <p:spPr>
          <a:xfrm>
            <a:off x="1039163" y="1762169"/>
            <a:ext cx="4073110" cy="3122092"/>
          </a:xfrm>
        </p:spPr>
        <p:txBody>
          <a:bodyPr vert="horz" lIns="91440" tIns="45720" rIns="91440" bIns="45720" rtlCol="0" anchor="ctr">
            <a:normAutofit/>
          </a:bodyPr>
          <a:lstStyle/>
          <a:p>
            <a:pPr algn="ctr"/>
            <a:r>
              <a:rPr lang="en-US" sz="5400" dirty="0">
                <a:solidFill>
                  <a:srgbClr val="FFFFFF"/>
                </a:solidFill>
              </a:rPr>
              <a:t>Maquette </a:t>
            </a:r>
            <a:r>
              <a:rPr lang="en-US" sz="5400" dirty="0" err="1">
                <a:solidFill>
                  <a:srgbClr val="FFFFFF"/>
                </a:solidFill>
              </a:rPr>
              <a:t>mobil</a:t>
            </a:r>
            <a:endParaRPr lang="en-US" sz="5400" dirty="0">
              <a:solidFill>
                <a:srgbClr val="FFFFFF"/>
              </a:solidFill>
            </a:endParaRPr>
          </a:p>
        </p:txBody>
      </p:sp>
      <mc:AlternateContent xmlns:mc="http://schemas.openxmlformats.org/markup-compatibility/2006" xmlns:p14="http://schemas.microsoft.com/office/powerpoint/2010/main">
        <mc:Choice Requires="p14">
          <p:contentPart p14:bwMode="auto" r:id="rId2">
            <p14:nvContentPartPr>
              <p14:cNvPr id="34" name="Ink 3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34" name="Ink 3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4" name="ZoneTexte 3">
            <a:extLst>
              <a:ext uri="{FF2B5EF4-FFF2-40B4-BE49-F238E27FC236}">
                <a16:creationId xmlns:a16="http://schemas.microsoft.com/office/drawing/2014/main" id="{E416DEED-2632-BC27-AA89-91FCFABE38D4}"/>
              </a:ext>
            </a:extLst>
          </p:cNvPr>
          <p:cNvSpPr txBox="1"/>
          <p:nvPr/>
        </p:nvSpPr>
        <p:spPr>
          <a:xfrm>
            <a:off x="6095999" y="4572001"/>
            <a:ext cx="5452872" cy="1655064"/>
          </a:xfrm>
          <a:prstGeom prst="rect">
            <a:avLst/>
          </a:prstGeom>
        </p:spPr>
        <p:txBody>
          <a:bodyPr vert="horz" lIns="91440" tIns="45720" rIns="91440" bIns="45720" rtlCol="0" anchor="t">
            <a:normAutofit/>
          </a:bodyPr>
          <a:lstStyle/>
          <a:p>
            <a:pPr indent="-228600">
              <a:lnSpc>
                <a:spcPct val="110000"/>
              </a:lnSpc>
              <a:spcAft>
                <a:spcPts val="600"/>
              </a:spcAft>
              <a:buFont typeface="Arial" panose="020B0604020202020204" pitchFamily="34" charset="0"/>
              <a:buChar char="•"/>
            </a:pPr>
            <a:r>
              <a:rPr lang="en-US" sz="2000" b="1">
                <a:highlight>
                  <a:srgbClr val="FFFF00"/>
                </a:highlight>
              </a:rPr>
              <a:t>Connectify</a:t>
            </a:r>
          </a:p>
        </p:txBody>
      </p:sp>
      <p:pic>
        <p:nvPicPr>
          <p:cNvPr id="6" name="Espace réservé du contenu 5" descr="Une image contenant capture d’écran, texte&#10;&#10;Description générée automatiquement">
            <a:extLst>
              <a:ext uri="{FF2B5EF4-FFF2-40B4-BE49-F238E27FC236}">
                <a16:creationId xmlns:a16="http://schemas.microsoft.com/office/drawing/2014/main" id="{4501F904-C4DC-4743-C889-B3AA4A1463C0}"/>
              </a:ext>
            </a:extLst>
          </p:cNvPr>
          <p:cNvPicPr>
            <a:picLocks noGrp="1" noChangeAspect="1"/>
          </p:cNvPicPr>
          <p:nvPr>
            <p:ph idx="1"/>
          </p:nvPr>
        </p:nvPicPr>
        <p:blipFill rotWithShape="1">
          <a:blip r:embed="rId4"/>
          <a:srcRect r="2" b="3793"/>
          <a:stretch/>
        </p:blipFill>
        <p:spPr>
          <a:xfrm>
            <a:off x="6095999" y="643466"/>
            <a:ext cx="3601068" cy="3590207"/>
          </a:xfrm>
          <a:prstGeom prst="rect">
            <a:avLst/>
          </a:prstGeom>
        </p:spPr>
      </p:pic>
    </p:spTree>
    <p:extLst>
      <p:ext uri="{BB962C8B-B14F-4D97-AF65-F5344CB8AC3E}">
        <p14:creationId xmlns:p14="http://schemas.microsoft.com/office/powerpoint/2010/main" val="30221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F60C62-63C0-5CC1-66D2-4597AC52A192}"/>
              </a:ext>
            </a:extLst>
          </p:cNvPr>
          <p:cNvSpPr>
            <a:spLocks noGrp="1"/>
          </p:cNvSpPr>
          <p:nvPr>
            <p:ph type="title"/>
          </p:nvPr>
        </p:nvSpPr>
        <p:spPr/>
        <p:txBody>
          <a:bodyPr>
            <a:normAutofit/>
          </a:bodyPr>
          <a:lstStyle/>
          <a:p>
            <a:r>
              <a:rPr lang="fr-FR" sz="5400" dirty="0"/>
              <a:t>Présentation  bout de code back</a:t>
            </a:r>
          </a:p>
        </p:txBody>
      </p:sp>
      <p:sp>
        <p:nvSpPr>
          <p:cNvPr id="3" name="Espace réservé du contenu 2">
            <a:extLst>
              <a:ext uri="{FF2B5EF4-FFF2-40B4-BE49-F238E27FC236}">
                <a16:creationId xmlns:a16="http://schemas.microsoft.com/office/drawing/2014/main" id="{88A8F409-1913-87FC-F4C7-300BB9D7B468}"/>
              </a:ext>
            </a:extLst>
          </p:cNvPr>
          <p:cNvSpPr>
            <a:spLocks noGrp="1"/>
          </p:cNvSpPr>
          <p:nvPr>
            <p:ph idx="1"/>
          </p:nvPr>
        </p:nvSpPr>
        <p:spPr/>
        <p:txBody>
          <a:bodyPr/>
          <a:lstStyle/>
          <a:p>
            <a:pPr marL="0" indent="0">
              <a:buNone/>
            </a:pPr>
            <a:br>
              <a:rPr lang="fr-FR" sz="2800" b="1" dirty="0">
                <a:solidFill>
                  <a:srgbClr val="16002D"/>
                </a:solidFill>
                <a:effectLst/>
                <a:latin typeface="Assistant" panose="020F0502020204030204" pitchFamily="34" charset="0"/>
              </a:rPr>
            </a:br>
            <a:endParaRPr lang="fr-FR" dirty="0"/>
          </a:p>
        </p:txBody>
      </p:sp>
      <p:sp>
        <p:nvSpPr>
          <p:cNvPr id="4" name="ZoneTexte 3">
            <a:extLst>
              <a:ext uri="{FF2B5EF4-FFF2-40B4-BE49-F238E27FC236}">
                <a16:creationId xmlns:a16="http://schemas.microsoft.com/office/drawing/2014/main" id="{EB45DB58-C4E1-6310-9547-72FEA034DA5F}"/>
              </a:ext>
            </a:extLst>
          </p:cNvPr>
          <p:cNvSpPr txBox="1"/>
          <p:nvPr/>
        </p:nvSpPr>
        <p:spPr>
          <a:xfrm rot="10800000" flipV="1">
            <a:off x="10397067" y="6197685"/>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10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2F2FBC5-9584-16B5-2D4A-60B8071EB762}"/>
              </a:ext>
            </a:extLst>
          </p:cNvPr>
          <p:cNvSpPr txBox="1"/>
          <p:nvPr/>
        </p:nvSpPr>
        <p:spPr>
          <a:xfrm rot="10800000" flipV="1">
            <a:off x="10397067" y="6197685"/>
            <a:ext cx="1794933" cy="461665"/>
          </a:xfrm>
          <a:prstGeom prst="rect">
            <a:avLst/>
          </a:prstGeom>
          <a:noFill/>
        </p:spPr>
        <p:txBody>
          <a:bodyPr wrap="square">
            <a:spAutoFit/>
          </a:bodyPr>
          <a:lstStyle/>
          <a:p>
            <a:r>
              <a:rPr lang="en-US" sz="2400" b="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pic>
        <p:nvPicPr>
          <p:cNvPr id="14" name="Image 13" descr="Une image contenant texte, capture d’écran, ordinateur, logiciel&#10;&#10;Description générée automatiquement">
            <a:extLst>
              <a:ext uri="{FF2B5EF4-FFF2-40B4-BE49-F238E27FC236}">
                <a16:creationId xmlns:a16="http://schemas.microsoft.com/office/drawing/2014/main" id="{F8BA1679-4FC0-8044-32B2-65A3E4F7CC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64772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D6F60C62-63C0-5CC1-66D2-4597AC52A192}"/>
              </a:ext>
            </a:extLst>
          </p:cNvPr>
          <p:cNvSpPr>
            <a:spLocks noGrp="1"/>
          </p:cNvSpPr>
          <p:nvPr>
            <p:ph type="title"/>
          </p:nvPr>
        </p:nvSpPr>
        <p:spPr>
          <a:xfrm>
            <a:off x="838200" y="673770"/>
            <a:ext cx="3220329" cy="2027227"/>
          </a:xfrm>
        </p:spPr>
        <p:txBody>
          <a:bodyPr anchor="t">
            <a:normAutofit/>
          </a:bodyPr>
          <a:lstStyle/>
          <a:p>
            <a:pPr>
              <a:lnSpc>
                <a:spcPct val="90000"/>
              </a:lnSpc>
            </a:pPr>
            <a:r>
              <a:rPr lang="fr-FR" sz="3100">
                <a:solidFill>
                  <a:schemeClr val="bg1"/>
                </a:solidFill>
              </a:rPr>
              <a:t>Démonstration du site connectify</a:t>
            </a:r>
          </a:p>
        </p:txBody>
      </p:sp>
      <p:sp>
        <p:nvSpPr>
          <p:cNvPr id="3" name="Espace réservé du contenu 2">
            <a:extLst>
              <a:ext uri="{FF2B5EF4-FFF2-40B4-BE49-F238E27FC236}">
                <a16:creationId xmlns:a16="http://schemas.microsoft.com/office/drawing/2014/main" id="{88A8F409-1913-87FC-F4C7-300BB9D7B468}"/>
              </a:ext>
            </a:extLst>
          </p:cNvPr>
          <p:cNvSpPr>
            <a:spLocks noGrp="1"/>
          </p:cNvSpPr>
          <p:nvPr>
            <p:ph idx="1"/>
          </p:nvPr>
        </p:nvSpPr>
        <p:spPr>
          <a:xfrm>
            <a:off x="5542672" y="2170264"/>
            <a:ext cx="5382119" cy="2176248"/>
          </a:xfrm>
        </p:spPr>
        <p:txBody>
          <a:bodyPr/>
          <a:lstStyle/>
          <a:p>
            <a:pPr marL="0" indent="0" defTabSz="466344">
              <a:spcBef>
                <a:spcPts val="510"/>
              </a:spcBef>
              <a:buNone/>
            </a:pPr>
            <a:r>
              <a:rPr lang="fr-FR" sz="1428" b="1" kern="1200" dirty="0">
                <a:latin typeface="Arial" panose="020B0604020202020204" pitchFamily="34" charset="0"/>
                <a:cs typeface="Arial" panose="020B0604020202020204" pitchFamily="34" charset="0"/>
              </a:rPr>
              <a:t>Démonstration sur le navigateur</a:t>
            </a:r>
            <a:endParaRPr lang="fr-FR" b="1" dirty="0">
              <a:latin typeface="Arial" panose="020B060402020202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E20AD942-0806-3BCE-9D6C-F414B213B25D}"/>
              </a:ext>
            </a:extLst>
          </p:cNvPr>
          <p:cNvSpPr txBox="1"/>
          <p:nvPr/>
        </p:nvSpPr>
        <p:spPr>
          <a:xfrm>
            <a:off x="6551607" y="2457921"/>
            <a:ext cx="184731" cy="587533"/>
          </a:xfrm>
          <a:prstGeom prst="rect">
            <a:avLst/>
          </a:prstGeom>
          <a:noFill/>
        </p:spPr>
        <p:txBody>
          <a:bodyPr wrap="none" rtlCol="0">
            <a:spAutoFit/>
          </a:bodyPr>
          <a:lstStyle/>
          <a:p>
            <a:pPr defTabSz="466344">
              <a:spcAft>
                <a:spcPts val="600"/>
              </a:spcAft>
            </a:pPr>
            <a:endParaRPr lang="fr-FR" sz="918" kern="1200">
              <a:solidFill>
                <a:schemeClr val="tx1"/>
              </a:solidFill>
              <a:latin typeface="+mn-lt"/>
              <a:ea typeface="+mn-ea"/>
              <a:cs typeface="+mn-cs"/>
            </a:endParaRPr>
          </a:p>
          <a:p>
            <a:pPr>
              <a:spcAft>
                <a:spcPts val="600"/>
              </a:spcAft>
            </a:pPr>
            <a:endParaRPr lang="fr-FR"/>
          </a:p>
        </p:txBody>
      </p:sp>
      <p:sp>
        <p:nvSpPr>
          <p:cNvPr id="5" name="ZoneTexte 4">
            <a:extLst>
              <a:ext uri="{FF2B5EF4-FFF2-40B4-BE49-F238E27FC236}">
                <a16:creationId xmlns:a16="http://schemas.microsoft.com/office/drawing/2014/main" id="{8FD6C8F8-42C3-44EF-2302-1CF44673C913}"/>
              </a:ext>
            </a:extLst>
          </p:cNvPr>
          <p:cNvSpPr txBox="1"/>
          <p:nvPr/>
        </p:nvSpPr>
        <p:spPr>
          <a:xfrm rot="10800000" flipV="1">
            <a:off x="10435112" y="4332662"/>
            <a:ext cx="1002144" cy="280718"/>
          </a:xfrm>
          <a:prstGeom prst="rect">
            <a:avLst/>
          </a:prstGeom>
          <a:noFill/>
        </p:spPr>
        <p:txBody>
          <a:bodyPr wrap="square">
            <a:spAutoFit/>
          </a:bodyPr>
          <a:lstStyle/>
          <a:p>
            <a:pPr defTabSz="466344">
              <a:spcAft>
                <a:spcPts val="600"/>
              </a:spcAft>
            </a:pPr>
            <a:r>
              <a:rPr lang="en-US" sz="1224" b="1" kern="1200" dirty="0" err="1">
                <a:solidFill>
                  <a:srgbClr val="FF0000"/>
                </a:solidFill>
                <a:highlight>
                  <a:srgbClr val="FFFF00"/>
                </a:highlight>
                <a:latin typeface="Arial" panose="020B0604020202020204" pitchFamily="34" charset="0"/>
                <a:ea typeface="+mn-ea"/>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9264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9432B-C9E6-FB7E-34D5-9F107EBB028E}"/>
              </a:ext>
            </a:extLst>
          </p:cNvPr>
          <p:cNvSpPr>
            <a:spLocks noGrp="1"/>
          </p:cNvSpPr>
          <p:nvPr>
            <p:ph type="title"/>
          </p:nvPr>
        </p:nvSpPr>
        <p:spPr/>
        <p:txBody>
          <a:bodyPr>
            <a:normAutofit/>
          </a:bodyPr>
          <a:lstStyle/>
          <a:p>
            <a:r>
              <a:rPr lang="fr-FR" sz="5400" dirty="0"/>
              <a:t>Un point à améliorer</a:t>
            </a:r>
          </a:p>
        </p:txBody>
      </p:sp>
      <p:sp>
        <p:nvSpPr>
          <p:cNvPr id="3" name="Espace réservé du contenu 2">
            <a:extLst>
              <a:ext uri="{FF2B5EF4-FFF2-40B4-BE49-F238E27FC236}">
                <a16:creationId xmlns:a16="http://schemas.microsoft.com/office/drawing/2014/main" id="{3BE1424D-404C-F28F-229D-9D7A4B671670}"/>
              </a:ext>
            </a:extLst>
          </p:cNvPr>
          <p:cNvSpPr>
            <a:spLocks noGrp="1"/>
          </p:cNvSpPr>
          <p:nvPr>
            <p:ph idx="1"/>
          </p:nvPr>
        </p:nvSpPr>
        <p:spPr>
          <a:xfrm>
            <a:off x="715618" y="1455913"/>
            <a:ext cx="11277599" cy="1013238"/>
          </a:xfrm>
        </p:spPr>
        <p:txBody>
          <a:bodyPr>
            <a:normAutofit fontScale="92500" lnSpcReduction="10000"/>
          </a:bodyPr>
          <a:lstStyle/>
          <a:p>
            <a:pPr marL="0" indent="0">
              <a:buNone/>
            </a:pPr>
            <a:endParaRPr lang="fr-FR" b="1" dirty="0">
              <a:latin typeface="Söhne"/>
            </a:endParaRPr>
          </a:p>
          <a:p>
            <a:pPr marL="0" indent="0">
              <a:buNone/>
            </a:pPr>
            <a:r>
              <a:rPr lang="fr-FR" b="1" dirty="0">
                <a:latin typeface="Söhne"/>
              </a:rPr>
              <a:t>Sécurité et refactorisation du code</a:t>
            </a:r>
            <a:endParaRPr lang="fr-FR" b="0" i="0" dirty="0">
              <a:effectLst/>
              <a:latin typeface="Söhne"/>
            </a:endParaRPr>
          </a:p>
        </p:txBody>
      </p:sp>
      <p:sp>
        <p:nvSpPr>
          <p:cNvPr id="4" name="ZoneTexte 3">
            <a:extLst>
              <a:ext uri="{FF2B5EF4-FFF2-40B4-BE49-F238E27FC236}">
                <a16:creationId xmlns:a16="http://schemas.microsoft.com/office/drawing/2014/main" id="{22728E43-F4D8-8D56-6110-314C524C5B99}"/>
              </a:ext>
            </a:extLst>
          </p:cNvPr>
          <p:cNvSpPr txBox="1"/>
          <p:nvPr/>
        </p:nvSpPr>
        <p:spPr>
          <a:xfrm rot="10800000" flipV="1">
            <a:off x="10397067" y="6197685"/>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grpSp>
        <p:nvGrpSpPr>
          <p:cNvPr id="26" name="Groupe 25">
            <a:extLst>
              <a:ext uri="{FF2B5EF4-FFF2-40B4-BE49-F238E27FC236}">
                <a16:creationId xmlns:a16="http://schemas.microsoft.com/office/drawing/2014/main" id="{05CE1B21-24E1-CAAC-055B-E58A246FE259}"/>
              </a:ext>
            </a:extLst>
          </p:cNvPr>
          <p:cNvGrpSpPr/>
          <p:nvPr/>
        </p:nvGrpSpPr>
        <p:grpSpPr>
          <a:xfrm>
            <a:off x="132522" y="3456997"/>
            <a:ext cx="3286645" cy="2531340"/>
            <a:chOff x="132522" y="3456997"/>
            <a:chExt cx="3286645" cy="2531340"/>
          </a:xfrm>
        </p:grpSpPr>
        <p:pic>
          <p:nvPicPr>
            <p:cNvPr id="17" name="Image 16" descr="Une image contenant art, Bleu Majorelle, capture d’écran, bleu&#10;&#10;Description générée automatiquement">
              <a:extLst>
                <a:ext uri="{FF2B5EF4-FFF2-40B4-BE49-F238E27FC236}">
                  <a16:creationId xmlns:a16="http://schemas.microsoft.com/office/drawing/2014/main" id="{DF945E51-C423-FB29-D532-AC1497BA3D8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2522" y="4206073"/>
              <a:ext cx="3286645" cy="1782264"/>
            </a:xfrm>
            <a:prstGeom prst="rect">
              <a:avLst/>
            </a:prstGeom>
          </p:spPr>
        </p:pic>
        <p:sp>
          <p:nvSpPr>
            <p:cNvPr id="25" name="ZoneTexte 24">
              <a:extLst>
                <a:ext uri="{FF2B5EF4-FFF2-40B4-BE49-F238E27FC236}">
                  <a16:creationId xmlns:a16="http://schemas.microsoft.com/office/drawing/2014/main" id="{FFFEF237-DA13-4484-91DD-17A7C7FA6FD8}"/>
                </a:ext>
              </a:extLst>
            </p:cNvPr>
            <p:cNvSpPr txBox="1"/>
            <p:nvPr/>
          </p:nvSpPr>
          <p:spPr>
            <a:xfrm>
              <a:off x="424070" y="3456997"/>
              <a:ext cx="2001078" cy="523220"/>
            </a:xfrm>
            <a:prstGeom prst="rect">
              <a:avLst/>
            </a:prstGeom>
            <a:noFill/>
          </p:spPr>
          <p:txBody>
            <a:bodyPr wrap="square" rtlCol="0">
              <a:spAutoFit/>
            </a:bodyPr>
            <a:lstStyle/>
            <a:p>
              <a:r>
                <a:rPr lang="fr-FR" sz="2800" b="1" dirty="0">
                  <a:latin typeface="Arial" panose="020B0604020202020204" pitchFamily="34" charset="0"/>
                  <a:cs typeface="Arial" panose="020B0604020202020204" pitchFamily="34" charset="0"/>
                </a:rPr>
                <a:t>    Sécurité</a:t>
              </a:r>
            </a:p>
          </p:txBody>
        </p:sp>
      </p:grpSp>
    </p:spTree>
    <p:extLst>
      <p:ext uri="{BB962C8B-B14F-4D97-AF65-F5344CB8AC3E}">
        <p14:creationId xmlns:p14="http://schemas.microsoft.com/office/powerpoint/2010/main" val="306736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strips(down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Mégaphone bleu avec rubans d’ondes sonores">
            <a:extLst>
              <a:ext uri="{FF2B5EF4-FFF2-40B4-BE49-F238E27FC236}">
                <a16:creationId xmlns:a16="http://schemas.microsoft.com/office/drawing/2014/main" id="{4CEEF1C7-AD3C-798E-76AD-7E00BCE8D54F}"/>
              </a:ext>
            </a:extLst>
          </p:cNvPr>
          <p:cNvPicPr>
            <a:picLocks noChangeAspect="1"/>
          </p:cNvPicPr>
          <p:nvPr/>
        </p:nvPicPr>
        <p:blipFill>
          <a:blip r:embed="rId4"/>
          <a:stretch>
            <a:fillRect/>
          </a:stretch>
        </p:blipFill>
        <p:spPr>
          <a:xfrm>
            <a:off x="19434" y="0"/>
            <a:ext cx="12195887" cy="6858000"/>
          </a:xfrm>
          <a:prstGeom prst="rect">
            <a:avLst/>
          </a:prstGeom>
        </p:spPr>
      </p:pic>
      <p:sp>
        <p:nvSpPr>
          <p:cNvPr id="2" name="Titre 1">
            <a:extLst>
              <a:ext uri="{FF2B5EF4-FFF2-40B4-BE49-F238E27FC236}">
                <a16:creationId xmlns:a16="http://schemas.microsoft.com/office/drawing/2014/main" id="{31463FFF-8A32-9CDF-AB4B-035BCBA942DA}"/>
              </a:ext>
            </a:extLst>
          </p:cNvPr>
          <p:cNvSpPr>
            <a:spLocks noGrp="1"/>
          </p:cNvSpPr>
          <p:nvPr>
            <p:ph type="title"/>
          </p:nvPr>
        </p:nvSpPr>
        <p:spPr/>
        <p:txBody>
          <a:bodyPr>
            <a:normAutofit/>
          </a:bodyPr>
          <a:lstStyle/>
          <a:p>
            <a:r>
              <a:rPr lang="fr-FR" sz="5400" dirty="0"/>
              <a:t>conclusion</a:t>
            </a:r>
          </a:p>
        </p:txBody>
      </p:sp>
      <p:sp>
        <p:nvSpPr>
          <p:cNvPr id="3" name="Espace réservé du contenu 2">
            <a:extLst>
              <a:ext uri="{FF2B5EF4-FFF2-40B4-BE49-F238E27FC236}">
                <a16:creationId xmlns:a16="http://schemas.microsoft.com/office/drawing/2014/main" id="{03C29191-38C9-E43D-91D5-ABB7C5E5CF75}"/>
              </a:ext>
            </a:extLst>
          </p:cNvPr>
          <p:cNvSpPr>
            <a:spLocks noGrp="1"/>
          </p:cNvSpPr>
          <p:nvPr>
            <p:ph idx="1"/>
          </p:nvPr>
        </p:nvSpPr>
        <p:spPr/>
        <p:txBody>
          <a:bodyPr>
            <a:normAutofit/>
          </a:bodyPr>
          <a:lstStyle/>
          <a:p>
            <a:pPr marL="0" indent="0">
              <a:buNone/>
            </a:pPr>
            <a:endParaRPr lang="fr-FR" sz="6600" b="1" dirty="0">
              <a:latin typeface="Arial" panose="020B0604020202020204" pitchFamily="34" charset="0"/>
              <a:cs typeface="Arial" panose="020B0604020202020204" pitchFamily="34" charset="0"/>
            </a:endParaRPr>
          </a:p>
          <a:p>
            <a:pPr marL="0" indent="0">
              <a:buNone/>
            </a:pPr>
            <a:r>
              <a:rPr lang="fr-FR" sz="6600" b="1" dirty="0">
                <a:latin typeface="Arial" panose="020B0604020202020204" pitchFamily="34" charset="0"/>
                <a:cs typeface="Arial" panose="020B0604020202020204" pitchFamily="34" charset="0"/>
              </a:rPr>
              <a:t>Merci de m’avoir écouté </a:t>
            </a:r>
          </a:p>
          <a:p>
            <a:pPr marL="0" indent="0">
              <a:buNone/>
            </a:pPr>
            <a:endParaRPr lang="fr-FR" sz="6600" b="1" dirty="0">
              <a:solidFill>
                <a:schemeClr val="accent3">
                  <a:lumMod val="75000"/>
                </a:schemeClr>
              </a:solidFill>
              <a:latin typeface="Arial" panose="020B0604020202020204" pitchFamily="34" charset="0"/>
              <a:cs typeface="Arial" panose="020B0604020202020204" pitchFamily="34" charset="0"/>
            </a:endParaRPr>
          </a:p>
          <a:p>
            <a:pPr marL="0" indent="0">
              <a:buNone/>
            </a:pPr>
            <a:r>
              <a:rPr lang="fr-FR" sz="1500" b="1" dirty="0" err="1">
                <a:latin typeface="Arial" panose="020B0604020202020204" pitchFamily="34" charset="0"/>
                <a:cs typeface="Arial" panose="020B0604020202020204" pitchFamily="34" charset="0"/>
              </a:rPr>
              <a:t>Martinaise</a:t>
            </a:r>
            <a:r>
              <a:rPr lang="fr-FR" sz="1500" b="1" dirty="0">
                <a:latin typeface="Arial" panose="020B0604020202020204" pitchFamily="34" charset="0"/>
                <a:cs typeface="Arial" panose="020B0604020202020204" pitchFamily="34" charset="0"/>
              </a:rPr>
              <a:t> NGA</a:t>
            </a:r>
          </a:p>
        </p:txBody>
      </p:sp>
      <p:sp>
        <p:nvSpPr>
          <p:cNvPr id="4" name="ZoneTexte 3">
            <a:extLst>
              <a:ext uri="{FF2B5EF4-FFF2-40B4-BE49-F238E27FC236}">
                <a16:creationId xmlns:a16="http://schemas.microsoft.com/office/drawing/2014/main" id="{9030B29A-27F5-7C92-6F3F-865DAAAFCBBB}"/>
              </a:ext>
            </a:extLst>
          </p:cNvPr>
          <p:cNvSpPr txBox="1"/>
          <p:nvPr/>
        </p:nvSpPr>
        <p:spPr>
          <a:xfrm rot="10800000" flipV="1">
            <a:off x="10397067" y="6197685"/>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pic>
        <p:nvPicPr>
          <p:cNvPr id="7" name="Média en ligne 6" descr="Qu'est-ce qu'une base de données ? (Partie 1)">
            <a:hlinkClick r:id="" action="ppaction://media"/>
            <a:extLst>
              <a:ext uri="{FF2B5EF4-FFF2-40B4-BE49-F238E27FC236}">
                <a16:creationId xmlns:a16="http://schemas.microsoft.com/office/drawing/2014/main" id="{70793C46-C28F-3304-605D-8CEB4A6B1663}"/>
              </a:ext>
            </a:extLst>
          </p:cNvPr>
          <p:cNvPicPr>
            <a:picLocks noRot="1" noChangeAspect="1"/>
          </p:cNvPicPr>
          <p:nvPr>
            <a:videoFile r:link="rId1"/>
          </p:nvPr>
        </p:nvPicPr>
        <p:blipFill>
          <a:blip r:embed="rId5"/>
          <a:stretch>
            <a:fillRect/>
          </a:stretch>
        </p:blipFill>
        <p:spPr>
          <a:xfrm>
            <a:off x="4847377" y="5224251"/>
            <a:ext cx="2540000" cy="1435100"/>
          </a:xfrm>
          <a:prstGeom prst="rect">
            <a:avLst/>
          </a:prstGeom>
        </p:spPr>
      </p:pic>
    </p:spTree>
    <p:extLst>
      <p:ext uri="{BB962C8B-B14F-4D97-AF65-F5344CB8AC3E}">
        <p14:creationId xmlns:p14="http://schemas.microsoft.com/office/powerpoint/2010/main" val="31620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63A794-ACCF-102E-AEBB-3F8D60B8883C}"/>
              </a:ext>
            </a:extLst>
          </p:cNvPr>
          <p:cNvSpPr>
            <a:spLocks noGrp="1"/>
          </p:cNvSpPr>
          <p:nvPr>
            <p:ph type="title"/>
          </p:nvPr>
        </p:nvSpPr>
        <p:spPr/>
        <p:txBody>
          <a:bodyPr>
            <a:normAutofit/>
          </a:bodyPr>
          <a:lstStyle/>
          <a:p>
            <a:r>
              <a:rPr lang="fr-FR" sz="5400" dirty="0"/>
              <a:t>sommaire</a:t>
            </a:r>
          </a:p>
        </p:txBody>
      </p:sp>
      <p:sp>
        <p:nvSpPr>
          <p:cNvPr id="6" name="Espace réservé du contenu 5">
            <a:extLst>
              <a:ext uri="{FF2B5EF4-FFF2-40B4-BE49-F238E27FC236}">
                <a16:creationId xmlns:a16="http://schemas.microsoft.com/office/drawing/2014/main" id="{9A0E90BE-644B-130D-3B5E-4BEA157D2765}"/>
              </a:ext>
            </a:extLst>
          </p:cNvPr>
          <p:cNvSpPr>
            <a:spLocks noGrp="1"/>
          </p:cNvSpPr>
          <p:nvPr>
            <p:ph idx="1"/>
          </p:nvPr>
        </p:nvSpPr>
        <p:spPr/>
        <p:txBody>
          <a:bodyPr/>
          <a:lstStyle/>
          <a:p>
            <a:pPr marL="342900" indent="-342900">
              <a:buFont typeface="+mj-lt"/>
              <a:buAutoNum type="arabicPeriod"/>
            </a:pPr>
            <a:r>
              <a:rPr lang="fr-FR" sz="1800" b="1" dirty="0">
                <a:solidFill>
                  <a:srgbClr val="16002D"/>
                </a:solidFill>
                <a:effectLst/>
                <a:latin typeface="Assistant" panose="020F0502020204030204" pitchFamily="34" charset="0"/>
              </a:rPr>
              <a:t>Principe du projet.</a:t>
            </a:r>
          </a:p>
          <a:p>
            <a:pPr marL="342900" indent="-342900">
              <a:buFont typeface="+mj-lt"/>
              <a:buAutoNum type="arabicPeriod"/>
            </a:pPr>
            <a:r>
              <a:rPr lang="fr-FR" sz="1800" b="1" dirty="0">
                <a:solidFill>
                  <a:srgbClr val="16002D"/>
                </a:solidFill>
                <a:effectLst/>
                <a:latin typeface="Assistant" panose="020F0502020204030204" pitchFamily="34" charset="0"/>
              </a:rPr>
              <a:t>Outils.</a:t>
            </a:r>
          </a:p>
          <a:p>
            <a:pPr marL="342900" indent="-342900">
              <a:buFont typeface="+mj-lt"/>
              <a:buAutoNum type="arabicPeriod"/>
            </a:pPr>
            <a:r>
              <a:rPr lang="fr-FR" sz="1800" b="1" dirty="0">
                <a:solidFill>
                  <a:srgbClr val="16002D"/>
                </a:solidFill>
                <a:effectLst/>
                <a:latin typeface="Assistant" panose="020F0502020204030204" pitchFamily="34" charset="0"/>
              </a:rPr>
              <a:t> La stack  technique.</a:t>
            </a:r>
          </a:p>
          <a:p>
            <a:pPr marL="342900" indent="-342900">
              <a:buFont typeface="+mj-lt"/>
              <a:buAutoNum type="arabicPeriod"/>
            </a:pPr>
            <a:r>
              <a:rPr lang="fr-FR" sz="1800" b="1" dirty="0">
                <a:solidFill>
                  <a:srgbClr val="16002D"/>
                </a:solidFill>
                <a:latin typeface="Assistant" panose="020F0502020204030204" pitchFamily="34" charset="0"/>
              </a:rPr>
              <a:t>Charte graphique.</a:t>
            </a:r>
            <a:endParaRPr lang="fr-FR" sz="1800" b="1" dirty="0">
              <a:solidFill>
                <a:srgbClr val="16002D"/>
              </a:solidFill>
              <a:effectLst/>
              <a:latin typeface="Assistant" panose="020F0502020204030204" pitchFamily="34" charset="0"/>
            </a:endParaRPr>
          </a:p>
          <a:p>
            <a:pPr marL="342900" indent="-342900">
              <a:buFont typeface="+mj-lt"/>
              <a:buAutoNum type="arabicPeriod"/>
            </a:pPr>
            <a:r>
              <a:rPr lang="fr-FR" sz="1800" b="1" dirty="0">
                <a:solidFill>
                  <a:srgbClr val="16002D"/>
                </a:solidFill>
                <a:effectLst/>
                <a:latin typeface="Assistant" panose="020F0502020204030204" pitchFamily="34" charset="0"/>
              </a:rPr>
              <a:t>Trello.</a:t>
            </a:r>
            <a:endParaRPr lang="fr-FR" dirty="0">
              <a:effectLst/>
            </a:endParaRPr>
          </a:p>
          <a:p>
            <a:pPr marL="342900" indent="-342900">
              <a:buFont typeface="+mj-lt"/>
              <a:buAutoNum type="arabicPeriod"/>
            </a:pPr>
            <a:r>
              <a:rPr lang="fr-FR" sz="1800" b="1" dirty="0">
                <a:solidFill>
                  <a:srgbClr val="16002D"/>
                </a:solidFill>
                <a:effectLst/>
                <a:latin typeface="Assistant" panose="020F0502020204030204" pitchFamily="34" charset="0"/>
              </a:rPr>
              <a:t>Maquette.</a:t>
            </a:r>
            <a:endParaRPr lang="fr-FR" sz="1800" b="1" dirty="0">
              <a:solidFill>
                <a:srgbClr val="16002D"/>
              </a:solidFill>
              <a:latin typeface="Assistant" panose="020F0502020204030204" pitchFamily="34" charset="0"/>
            </a:endParaRPr>
          </a:p>
          <a:p>
            <a:pPr marL="342900" indent="-342900">
              <a:buFont typeface="+mj-lt"/>
              <a:buAutoNum type="arabicPeriod"/>
            </a:pPr>
            <a:r>
              <a:rPr lang="fr-FR" sz="1800" b="1" dirty="0">
                <a:solidFill>
                  <a:srgbClr val="16002D"/>
                </a:solidFill>
                <a:effectLst/>
                <a:latin typeface="Assistant" panose="020F0502020204030204" pitchFamily="34" charset="0"/>
              </a:rPr>
              <a:t>Présentation bout de code</a:t>
            </a:r>
          </a:p>
          <a:p>
            <a:pPr marL="342900" indent="-342900">
              <a:buFont typeface="+mj-lt"/>
              <a:buAutoNum type="arabicPeriod"/>
            </a:pPr>
            <a:r>
              <a:rPr lang="fr-FR" sz="1800" b="1" dirty="0">
                <a:solidFill>
                  <a:srgbClr val="16002D"/>
                </a:solidFill>
                <a:effectLst/>
                <a:latin typeface="Assistant" panose="020F0502020204030204" pitchFamily="34" charset="0"/>
              </a:rPr>
              <a:t> Démonstration du site. </a:t>
            </a:r>
            <a:endParaRPr lang="fr-FR" dirty="0">
              <a:effectLst/>
            </a:endParaRPr>
          </a:p>
          <a:p>
            <a:pPr marL="342900" indent="-342900">
              <a:buFont typeface="+mj-lt"/>
              <a:buAutoNum type="arabicPeriod"/>
            </a:pPr>
            <a:r>
              <a:rPr lang="fr-FR" sz="1800" b="1" dirty="0">
                <a:solidFill>
                  <a:srgbClr val="16002D"/>
                </a:solidFill>
                <a:effectLst/>
                <a:latin typeface="Assistant" panose="020F0502020204030204" pitchFamily="34" charset="0"/>
              </a:rPr>
              <a:t>Un point de développement important </a:t>
            </a:r>
            <a:r>
              <a:rPr lang="fr-FR" sz="1800" b="1" dirty="0">
                <a:solidFill>
                  <a:srgbClr val="16002D"/>
                </a:solidFill>
                <a:latin typeface="Assistant" panose="020F0502020204030204" pitchFamily="34" charset="0"/>
              </a:rPr>
              <a:t>p</a:t>
            </a:r>
            <a:r>
              <a:rPr lang="fr-FR" sz="1800" b="1" dirty="0">
                <a:solidFill>
                  <a:srgbClr val="16002D"/>
                </a:solidFill>
                <a:effectLst/>
                <a:latin typeface="Assistant" panose="020F0502020204030204" pitchFamily="34" charset="0"/>
              </a:rPr>
              <a:t>ropositions d’améliorations. </a:t>
            </a:r>
            <a:endParaRPr lang="fr-FR" dirty="0">
              <a:effectLst/>
            </a:endParaRPr>
          </a:p>
          <a:p>
            <a:endParaRPr lang="fr-FR" dirty="0"/>
          </a:p>
        </p:txBody>
      </p:sp>
      <p:sp>
        <p:nvSpPr>
          <p:cNvPr id="8" name="ZoneTexte 7">
            <a:extLst>
              <a:ext uri="{FF2B5EF4-FFF2-40B4-BE49-F238E27FC236}">
                <a16:creationId xmlns:a16="http://schemas.microsoft.com/office/drawing/2014/main" id="{AF8004D9-C1AD-441B-4151-7D3250C39E5D}"/>
              </a:ext>
            </a:extLst>
          </p:cNvPr>
          <p:cNvSpPr txBox="1"/>
          <p:nvPr/>
        </p:nvSpPr>
        <p:spPr>
          <a:xfrm>
            <a:off x="10354734" y="6181343"/>
            <a:ext cx="1498599" cy="396875"/>
          </a:xfrm>
          <a:prstGeom prst="rect">
            <a:avLst/>
          </a:prstGeom>
          <a:noFill/>
        </p:spPr>
        <p:txBody>
          <a:bodyPr wrap="square" rtlCol="0">
            <a:spAutoFit/>
          </a:bodyPr>
          <a:lstStyle/>
          <a:p>
            <a:r>
              <a:rPr lang="fr-FR" sz="20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000" b="1" dirty="0">
              <a:solidFill>
                <a:srgbClr val="FF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105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4" name="Rectangle 43">
            <a:extLst>
              <a:ext uri="{FF2B5EF4-FFF2-40B4-BE49-F238E27FC236}">
                <a16:creationId xmlns:a16="http://schemas.microsoft.com/office/drawing/2014/main" id="{E1D279CE-030F-4995-973D-9632A0DFB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Femme souriante avec écouteurs">
            <a:extLst>
              <a:ext uri="{FF2B5EF4-FFF2-40B4-BE49-F238E27FC236}">
                <a16:creationId xmlns:a16="http://schemas.microsoft.com/office/drawing/2014/main" id="{26EE33ED-00BB-A160-4A10-3A43B8115B2C}"/>
              </a:ext>
            </a:extLst>
          </p:cNvPr>
          <p:cNvPicPr>
            <a:picLocks noChangeAspect="1"/>
          </p:cNvPicPr>
          <p:nvPr/>
        </p:nvPicPr>
        <p:blipFill rotWithShape="1">
          <a:blip r:embed="rId2"/>
          <a:srcRect l="12160" r="23412" b="2"/>
          <a:stretch/>
        </p:blipFill>
        <p:spPr>
          <a:xfrm>
            <a:off x="20" y="10"/>
            <a:ext cx="4045838" cy="4191569"/>
          </a:xfrm>
          <a:custGeom>
            <a:avLst/>
            <a:gdLst/>
            <a:ahLst/>
            <a:cxnLst/>
            <a:rect l="l" t="t" r="r" b="b"/>
            <a:pathLst>
              <a:path w="4045858" h="4191579">
                <a:moveTo>
                  <a:pt x="0" y="0"/>
                </a:moveTo>
                <a:lnTo>
                  <a:pt x="4029256" y="0"/>
                </a:lnTo>
                <a:lnTo>
                  <a:pt x="4025689" y="140686"/>
                </a:lnTo>
                <a:cubicBezTo>
                  <a:pt x="4026251" y="312749"/>
                  <a:pt x="4038661" y="484544"/>
                  <a:pt x="4036544" y="655695"/>
                </a:cubicBezTo>
                <a:cubicBezTo>
                  <a:pt x="4035415" y="750938"/>
                  <a:pt x="4014247" y="845927"/>
                  <a:pt x="4018198" y="941424"/>
                </a:cubicBezTo>
                <a:cubicBezTo>
                  <a:pt x="4029770" y="1230836"/>
                  <a:pt x="4025960" y="1520375"/>
                  <a:pt x="4041061" y="1809660"/>
                </a:cubicBezTo>
                <a:cubicBezTo>
                  <a:pt x="4050827" y="1950657"/>
                  <a:pt x="4045675" y="2092164"/>
                  <a:pt x="4025678" y="2232285"/>
                </a:cubicBezTo>
                <a:cubicBezTo>
                  <a:pt x="4009024" y="2337306"/>
                  <a:pt x="4019327" y="2443217"/>
                  <a:pt x="4026383" y="2548746"/>
                </a:cubicBezTo>
                <a:cubicBezTo>
                  <a:pt x="4034992" y="2676498"/>
                  <a:pt x="4039649" y="2804125"/>
                  <a:pt x="4025536" y="2932131"/>
                </a:cubicBezTo>
                <a:cubicBezTo>
                  <a:pt x="4015376" y="3023183"/>
                  <a:pt x="4024831" y="3114743"/>
                  <a:pt x="4030476" y="3206050"/>
                </a:cubicBezTo>
                <a:cubicBezTo>
                  <a:pt x="4037814" y="3301343"/>
                  <a:pt x="4037814" y="3396993"/>
                  <a:pt x="4030476" y="3492287"/>
                </a:cubicBezTo>
                <a:cubicBezTo>
                  <a:pt x="4023110" y="3579403"/>
                  <a:pt x="4024860" y="3666937"/>
                  <a:pt x="4035698" y="3753761"/>
                </a:cubicBezTo>
                <a:cubicBezTo>
                  <a:pt x="4047552" y="3855353"/>
                  <a:pt x="4038379" y="3956946"/>
                  <a:pt x="4029770" y="4058539"/>
                </a:cubicBezTo>
                <a:lnTo>
                  <a:pt x="4023797" y="4163427"/>
                </a:lnTo>
                <a:lnTo>
                  <a:pt x="3974577" y="4158170"/>
                </a:lnTo>
                <a:cubicBezTo>
                  <a:pt x="3930066" y="4156299"/>
                  <a:pt x="3885446" y="4157296"/>
                  <a:pt x="3840969" y="4161169"/>
                </a:cubicBezTo>
                <a:cubicBezTo>
                  <a:pt x="3611731" y="4176237"/>
                  <a:pt x="3382237" y="4169436"/>
                  <a:pt x="3152998" y="4172770"/>
                </a:cubicBezTo>
                <a:cubicBezTo>
                  <a:pt x="2846330" y="4177304"/>
                  <a:pt x="2539916" y="4165703"/>
                  <a:pt x="2233375" y="4164637"/>
                </a:cubicBezTo>
                <a:cubicBezTo>
                  <a:pt x="2170544" y="4164370"/>
                  <a:pt x="2107458" y="4167837"/>
                  <a:pt x="2044882" y="4173170"/>
                </a:cubicBezTo>
                <a:cubicBezTo>
                  <a:pt x="1958187" y="4180371"/>
                  <a:pt x="1872634" y="4171303"/>
                  <a:pt x="1786702" y="4162770"/>
                </a:cubicBezTo>
                <a:cubicBezTo>
                  <a:pt x="1683124" y="4152503"/>
                  <a:pt x="1579802" y="4161570"/>
                  <a:pt x="1476860" y="4173437"/>
                </a:cubicBezTo>
                <a:cubicBezTo>
                  <a:pt x="1300133" y="4193424"/>
                  <a:pt x="1122073" y="4196905"/>
                  <a:pt x="944761" y="4183837"/>
                </a:cubicBezTo>
                <a:cubicBezTo>
                  <a:pt x="748904" y="4169837"/>
                  <a:pt x="553176" y="4172371"/>
                  <a:pt x="357319" y="4173437"/>
                </a:cubicBezTo>
                <a:lnTo>
                  <a:pt x="0" y="4172475"/>
                </a:lnTo>
                <a:close/>
              </a:path>
            </a:pathLst>
          </a:custGeom>
        </p:spPr>
      </p:pic>
      <p:sp>
        <p:nvSpPr>
          <p:cNvPr id="4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8322" y="4409267"/>
            <a:ext cx="3383280" cy="27432"/>
          </a:xfrm>
          <a:custGeom>
            <a:avLst/>
            <a:gdLst>
              <a:gd name="connsiteX0" fmla="*/ 0 w 3383280"/>
              <a:gd name="connsiteY0" fmla="*/ 0 h 27432"/>
              <a:gd name="connsiteX1" fmla="*/ 642823 w 3383280"/>
              <a:gd name="connsiteY1" fmla="*/ 0 h 27432"/>
              <a:gd name="connsiteX2" fmla="*/ 1319479 w 3383280"/>
              <a:gd name="connsiteY2" fmla="*/ 0 h 27432"/>
              <a:gd name="connsiteX3" fmla="*/ 2029968 w 3383280"/>
              <a:gd name="connsiteY3" fmla="*/ 0 h 27432"/>
              <a:gd name="connsiteX4" fmla="*/ 2740457 w 3383280"/>
              <a:gd name="connsiteY4" fmla="*/ 0 h 27432"/>
              <a:gd name="connsiteX5" fmla="*/ 3383280 w 3383280"/>
              <a:gd name="connsiteY5" fmla="*/ 0 h 27432"/>
              <a:gd name="connsiteX6" fmla="*/ 3383280 w 3383280"/>
              <a:gd name="connsiteY6" fmla="*/ 27432 h 27432"/>
              <a:gd name="connsiteX7" fmla="*/ 2638958 w 3383280"/>
              <a:gd name="connsiteY7" fmla="*/ 27432 h 27432"/>
              <a:gd name="connsiteX8" fmla="*/ 1894637 w 3383280"/>
              <a:gd name="connsiteY8" fmla="*/ 27432 h 27432"/>
              <a:gd name="connsiteX9" fmla="*/ 1217981 w 3383280"/>
              <a:gd name="connsiteY9" fmla="*/ 27432 h 27432"/>
              <a:gd name="connsiteX10" fmla="*/ 0 w 3383280"/>
              <a:gd name="connsiteY10" fmla="*/ 27432 h 27432"/>
              <a:gd name="connsiteX11" fmla="*/ 0 w 338328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3280" h="27432" fill="none" extrusionOk="0">
                <a:moveTo>
                  <a:pt x="0" y="0"/>
                </a:moveTo>
                <a:cubicBezTo>
                  <a:pt x="257987" y="12032"/>
                  <a:pt x="404745" y="16905"/>
                  <a:pt x="642823" y="0"/>
                </a:cubicBezTo>
                <a:cubicBezTo>
                  <a:pt x="880901" y="-16905"/>
                  <a:pt x="1102054" y="22021"/>
                  <a:pt x="1319479" y="0"/>
                </a:cubicBezTo>
                <a:cubicBezTo>
                  <a:pt x="1536904" y="-22021"/>
                  <a:pt x="1881604" y="24614"/>
                  <a:pt x="2029968" y="0"/>
                </a:cubicBezTo>
                <a:cubicBezTo>
                  <a:pt x="2178332" y="-24614"/>
                  <a:pt x="2554148" y="3447"/>
                  <a:pt x="2740457" y="0"/>
                </a:cubicBezTo>
                <a:cubicBezTo>
                  <a:pt x="2926766" y="-3447"/>
                  <a:pt x="3065477" y="23645"/>
                  <a:pt x="3383280" y="0"/>
                </a:cubicBezTo>
                <a:cubicBezTo>
                  <a:pt x="3382114" y="7395"/>
                  <a:pt x="3383325" y="21864"/>
                  <a:pt x="3383280" y="27432"/>
                </a:cubicBezTo>
                <a:cubicBezTo>
                  <a:pt x="3088851" y="31951"/>
                  <a:pt x="2966759" y="63689"/>
                  <a:pt x="2638958" y="27432"/>
                </a:cubicBezTo>
                <a:cubicBezTo>
                  <a:pt x="2311157" y="-8825"/>
                  <a:pt x="2123847" y="40497"/>
                  <a:pt x="1894637" y="27432"/>
                </a:cubicBezTo>
                <a:cubicBezTo>
                  <a:pt x="1665427" y="14367"/>
                  <a:pt x="1424813" y="48382"/>
                  <a:pt x="1217981" y="27432"/>
                </a:cubicBezTo>
                <a:cubicBezTo>
                  <a:pt x="1011149" y="6482"/>
                  <a:pt x="538241" y="25631"/>
                  <a:pt x="0" y="27432"/>
                </a:cubicBezTo>
                <a:cubicBezTo>
                  <a:pt x="-503" y="20663"/>
                  <a:pt x="1168" y="5855"/>
                  <a:pt x="0" y="0"/>
                </a:cubicBezTo>
                <a:close/>
              </a:path>
              <a:path w="3383280" h="27432" stroke="0" extrusionOk="0">
                <a:moveTo>
                  <a:pt x="0" y="0"/>
                </a:moveTo>
                <a:cubicBezTo>
                  <a:pt x="151297" y="22734"/>
                  <a:pt x="480695" y="25868"/>
                  <a:pt x="642823" y="0"/>
                </a:cubicBezTo>
                <a:cubicBezTo>
                  <a:pt x="804951" y="-25868"/>
                  <a:pt x="1021125" y="-7020"/>
                  <a:pt x="1217981" y="0"/>
                </a:cubicBezTo>
                <a:cubicBezTo>
                  <a:pt x="1414837" y="7020"/>
                  <a:pt x="1602550" y="692"/>
                  <a:pt x="1962302" y="0"/>
                </a:cubicBezTo>
                <a:cubicBezTo>
                  <a:pt x="2322054" y="-692"/>
                  <a:pt x="2404714" y="-13207"/>
                  <a:pt x="2605126" y="0"/>
                </a:cubicBezTo>
                <a:cubicBezTo>
                  <a:pt x="2805538" y="13207"/>
                  <a:pt x="3040223" y="19007"/>
                  <a:pt x="3383280" y="0"/>
                </a:cubicBezTo>
                <a:cubicBezTo>
                  <a:pt x="3383473" y="12649"/>
                  <a:pt x="3382292" y="17989"/>
                  <a:pt x="3383280" y="27432"/>
                </a:cubicBezTo>
                <a:cubicBezTo>
                  <a:pt x="3246258" y="-5317"/>
                  <a:pt x="2915318" y="27493"/>
                  <a:pt x="2706624" y="27432"/>
                </a:cubicBezTo>
                <a:cubicBezTo>
                  <a:pt x="2497930" y="27371"/>
                  <a:pt x="2314501" y="-484"/>
                  <a:pt x="1962302" y="27432"/>
                </a:cubicBezTo>
                <a:cubicBezTo>
                  <a:pt x="1610103" y="55348"/>
                  <a:pt x="1607990" y="25966"/>
                  <a:pt x="1387145" y="27432"/>
                </a:cubicBezTo>
                <a:cubicBezTo>
                  <a:pt x="1166300" y="28898"/>
                  <a:pt x="856166" y="27780"/>
                  <a:pt x="710489" y="27432"/>
                </a:cubicBezTo>
                <a:cubicBezTo>
                  <a:pt x="564812" y="27084"/>
                  <a:pt x="236809" y="62580"/>
                  <a:pt x="0" y="27432"/>
                </a:cubicBezTo>
                <a:cubicBezTo>
                  <a:pt x="1300" y="19678"/>
                  <a:pt x="-86" y="12044"/>
                  <a:pt x="0" y="0"/>
                </a:cubicBezTo>
                <a:close/>
              </a:path>
            </a:pathLst>
          </a:custGeom>
          <a:solidFill>
            <a:srgbClr val="EBAF73"/>
          </a:solidFill>
          <a:ln w="38100" cap="rnd">
            <a:solidFill>
              <a:srgbClr val="EBAF7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descr="Mégaphone bleu avec rubans d’ondes sonores">
            <a:extLst>
              <a:ext uri="{FF2B5EF4-FFF2-40B4-BE49-F238E27FC236}">
                <a16:creationId xmlns:a16="http://schemas.microsoft.com/office/drawing/2014/main" id="{821D5B0F-A205-76B8-B5D0-1340A9CA6B8B}"/>
              </a:ext>
            </a:extLst>
          </p:cNvPr>
          <p:cNvPicPr>
            <a:picLocks noChangeAspect="1"/>
          </p:cNvPicPr>
          <p:nvPr/>
        </p:nvPicPr>
        <p:blipFill>
          <a:blip r:embed="rId3"/>
          <a:stretch>
            <a:fillRect/>
          </a:stretch>
        </p:blipFill>
        <p:spPr>
          <a:xfrm>
            <a:off x="4039332" y="0"/>
            <a:ext cx="8133234" cy="6857990"/>
          </a:xfrm>
          <a:prstGeom prst="rect">
            <a:avLst/>
          </a:prstGeom>
        </p:spPr>
      </p:pic>
      <p:sp>
        <p:nvSpPr>
          <p:cNvPr id="2" name="Titre 1">
            <a:extLst>
              <a:ext uri="{FF2B5EF4-FFF2-40B4-BE49-F238E27FC236}">
                <a16:creationId xmlns:a16="http://schemas.microsoft.com/office/drawing/2014/main" id="{0EB0DC0A-2F9F-3D8E-12FF-7D6D6BEDDAA9}"/>
              </a:ext>
            </a:extLst>
          </p:cNvPr>
          <p:cNvSpPr>
            <a:spLocks noGrp="1"/>
          </p:cNvSpPr>
          <p:nvPr>
            <p:ph type="title"/>
          </p:nvPr>
        </p:nvSpPr>
        <p:spPr>
          <a:xfrm>
            <a:off x="4045858" y="-10"/>
            <a:ext cx="7706871" cy="2274442"/>
          </a:xfrm>
        </p:spPr>
        <p:txBody>
          <a:bodyPr vert="horz" lIns="91440" tIns="45720" rIns="91440" bIns="45720" rtlCol="0" anchor="b">
            <a:normAutofit/>
          </a:bodyPr>
          <a:lstStyle/>
          <a:p>
            <a:pPr>
              <a:lnSpc>
                <a:spcPct val="90000"/>
              </a:lnSpc>
            </a:pPr>
            <a:r>
              <a:rPr lang="en-US" sz="5400" b="1" dirty="0">
                <a:effectLst/>
              </a:rPr>
              <a:t>Principe du project</a:t>
            </a:r>
            <a:br>
              <a:rPr lang="en-US" sz="5800" b="1" dirty="0">
                <a:effectLst/>
              </a:rPr>
            </a:br>
            <a:endParaRPr lang="en-US" sz="5800" dirty="0"/>
          </a:p>
        </p:txBody>
      </p:sp>
      <p:pic>
        <p:nvPicPr>
          <p:cNvPr id="17" name="Image 16" descr="Caméra vidéo sur un support de pied enregistrant un homme présentant et tenant un ordinateur portable d’une main">
            <a:extLst>
              <a:ext uri="{FF2B5EF4-FFF2-40B4-BE49-F238E27FC236}">
                <a16:creationId xmlns:a16="http://schemas.microsoft.com/office/drawing/2014/main" id="{8EEC4973-7F85-1718-ABFB-763083CB2F6E}"/>
              </a:ext>
            </a:extLst>
          </p:cNvPr>
          <p:cNvPicPr>
            <a:picLocks noChangeAspect="1"/>
          </p:cNvPicPr>
          <p:nvPr/>
        </p:nvPicPr>
        <p:blipFill rotWithShape="1">
          <a:blip r:embed="rId4"/>
          <a:srcRect t="286" r="-3" b="7187"/>
          <a:stretch/>
        </p:blipFill>
        <p:spPr>
          <a:xfrm>
            <a:off x="-3" y="4363324"/>
            <a:ext cx="4039334" cy="2494677"/>
          </a:xfrm>
          <a:custGeom>
            <a:avLst/>
            <a:gdLst/>
            <a:ahLst/>
            <a:cxnLst/>
            <a:rect l="l" t="t" r="r" b="b"/>
            <a:pathLst>
              <a:path w="4039334" h="2494677">
                <a:moveTo>
                  <a:pt x="2448535" y="4"/>
                </a:moveTo>
                <a:cubicBezTo>
                  <a:pt x="2492951" y="-79"/>
                  <a:pt x="2537377" y="1187"/>
                  <a:pt x="2581803" y="4521"/>
                </a:cubicBezTo>
                <a:cubicBezTo>
                  <a:pt x="2731381" y="18188"/>
                  <a:pt x="2881655" y="21522"/>
                  <a:pt x="3031651" y="14521"/>
                </a:cubicBezTo>
                <a:cubicBezTo>
                  <a:pt x="3152186" y="5814"/>
                  <a:pt x="3273088" y="4294"/>
                  <a:pt x="3393788" y="9988"/>
                </a:cubicBezTo>
                <a:cubicBezTo>
                  <a:pt x="3506250" y="16788"/>
                  <a:pt x="3618712" y="23721"/>
                  <a:pt x="3731554" y="19722"/>
                </a:cubicBezTo>
                <a:cubicBezTo>
                  <a:pt x="3776488" y="18121"/>
                  <a:pt x="3820787" y="16121"/>
                  <a:pt x="3865341" y="13454"/>
                </a:cubicBezTo>
                <a:cubicBezTo>
                  <a:pt x="3906321" y="9821"/>
                  <a:pt x="3947412" y="8104"/>
                  <a:pt x="3988493" y="8304"/>
                </a:cubicBezTo>
                <a:lnTo>
                  <a:pt x="4023174" y="10093"/>
                </a:lnTo>
                <a:lnTo>
                  <a:pt x="4032593" y="231115"/>
                </a:lnTo>
                <a:cubicBezTo>
                  <a:pt x="4039819" y="353954"/>
                  <a:pt x="4035853" y="477122"/>
                  <a:pt x="4020739" y="599389"/>
                </a:cubicBezTo>
                <a:cubicBezTo>
                  <a:pt x="4018057" y="623707"/>
                  <a:pt x="4016963" y="648058"/>
                  <a:pt x="4016416" y="672424"/>
                </a:cubicBezTo>
                <a:lnTo>
                  <a:pt x="4016106" y="694237"/>
                </a:lnTo>
                <a:lnTo>
                  <a:pt x="4012154" y="737623"/>
                </a:lnTo>
                <a:lnTo>
                  <a:pt x="4015504" y="809942"/>
                </a:lnTo>
                <a:lnTo>
                  <a:pt x="4015152" y="817543"/>
                </a:lnTo>
                <a:lnTo>
                  <a:pt x="4020427" y="875459"/>
                </a:lnTo>
                <a:lnTo>
                  <a:pt x="4031446" y="1077131"/>
                </a:lnTo>
                <a:cubicBezTo>
                  <a:pt x="4032695" y="1164939"/>
                  <a:pt x="4030399" y="1252788"/>
                  <a:pt x="4024549" y="1340507"/>
                </a:cubicBezTo>
                <a:cubicBezTo>
                  <a:pt x="4015940" y="1502039"/>
                  <a:pt x="4024831" y="1663317"/>
                  <a:pt x="4035275" y="1824723"/>
                </a:cubicBezTo>
                <a:cubicBezTo>
                  <a:pt x="4047693" y="2016606"/>
                  <a:pt x="4027936" y="2208362"/>
                  <a:pt x="4024972" y="2400244"/>
                </a:cubicBezTo>
                <a:cubicBezTo>
                  <a:pt x="4024690" y="2417452"/>
                  <a:pt x="4025748" y="2434691"/>
                  <a:pt x="4027054" y="2451930"/>
                </a:cubicBezTo>
                <a:lnTo>
                  <a:pt x="4030002" y="2494677"/>
                </a:lnTo>
                <a:lnTo>
                  <a:pt x="0" y="2494677"/>
                </a:lnTo>
                <a:lnTo>
                  <a:pt x="0" y="12267"/>
                </a:lnTo>
                <a:lnTo>
                  <a:pt x="19934" y="15322"/>
                </a:lnTo>
                <a:cubicBezTo>
                  <a:pt x="85939" y="15322"/>
                  <a:pt x="151816" y="12521"/>
                  <a:pt x="217694" y="7988"/>
                </a:cubicBezTo>
                <a:cubicBezTo>
                  <a:pt x="361584" y="-159"/>
                  <a:pt x="505855" y="3228"/>
                  <a:pt x="649263" y="18121"/>
                </a:cubicBezTo>
                <a:cubicBezTo>
                  <a:pt x="750720" y="25975"/>
                  <a:pt x="852633" y="24722"/>
                  <a:pt x="953900" y="14388"/>
                </a:cubicBezTo>
                <a:cubicBezTo>
                  <a:pt x="1139728" y="-1747"/>
                  <a:pt x="1325176" y="11188"/>
                  <a:pt x="1510624" y="22122"/>
                </a:cubicBezTo>
                <a:cubicBezTo>
                  <a:pt x="1690233" y="32788"/>
                  <a:pt x="1869715" y="24921"/>
                  <a:pt x="2049324" y="17855"/>
                </a:cubicBezTo>
                <a:cubicBezTo>
                  <a:pt x="2182127" y="12655"/>
                  <a:pt x="2315286" y="254"/>
                  <a:pt x="2448535" y="4"/>
                </a:cubicBezTo>
                <a:close/>
              </a:path>
            </a:pathLst>
          </a:custGeom>
        </p:spPr>
      </p:pic>
      <p:sp>
        <p:nvSpPr>
          <p:cNvPr id="41" name="ZoneTexte 40">
            <a:extLst>
              <a:ext uri="{FF2B5EF4-FFF2-40B4-BE49-F238E27FC236}">
                <a16:creationId xmlns:a16="http://schemas.microsoft.com/office/drawing/2014/main" id="{B6527DB6-DA99-8F9B-F489-D61DAFFE972C}"/>
              </a:ext>
            </a:extLst>
          </p:cNvPr>
          <p:cNvSpPr txBox="1"/>
          <p:nvPr/>
        </p:nvSpPr>
        <p:spPr>
          <a:xfrm rot="10800000" flipV="1">
            <a:off x="10397067" y="6222034"/>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387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8C11B-88BD-7AAE-1C64-606A3A6A03FE}"/>
              </a:ext>
            </a:extLst>
          </p:cNvPr>
          <p:cNvSpPr>
            <a:spLocks noGrp="1"/>
          </p:cNvSpPr>
          <p:nvPr>
            <p:ph type="title"/>
          </p:nvPr>
        </p:nvSpPr>
        <p:spPr>
          <a:xfrm>
            <a:off x="764771" y="0"/>
            <a:ext cx="11312236" cy="1325563"/>
          </a:xfrm>
        </p:spPr>
        <p:txBody>
          <a:bodyPr>
            <a:normAutofit/>
          </a:bodyPr>
          <a:lstStyle/>
          <a:p>
            <a:r>
              <a:rPr lang="en-US" sz="5400" b="1" dirty="0">
                <a:effectLst/>
              </a:rPr>
              <a:t>Principe du project</a:t>
            </a:r>
            <a:endParaRPr lang="fr-FR" sz="5400" dirty="0"/>
          </a:p>
        </p:txBody>
      </p:sp>
      <p:grpSp>
        <p:nvGrpSpPr>
          <p:cNvPr id="4" name="Groupe 3">
            <a:extLst>
              <a:ext uri="{FF2B5EF4-FFF2-40B4-BE49-F238E27FC236}">
                <a16:creationId xmlns:a16="http://schemas.microsoft.com/office/drawing/2014/main" id="{F13F61C3-6D72-BB25-4528-21DBF8FF777E}"/>
              </a:ext>
            </a:extLst>
          </p:cNvPr>
          <p:cNvGrpSpPr/>
          <p:nvPr/>
        </p:nvGrpSpPr>
        <p:grpSpPr>
          <a:xfrm>
            <a:off x="5581460" y="1833853"/>
            <a:ext cx="4738098" cy="1527729"/>
            <a:chOff x="7742170" y="2683634"/>
            <a:chExt cx="2615717" cy="1863658"/>
          </a:xfrm>
        </p:grpSpPr>
        <p:sp>
          <p:nvSpPr>
            <p:cNvPr id="5" name="ZoneTexte 4">
              <a:extLst>
                <a:ext uri="{FF2B5EF4-FFF2-40B4-BE49-F238E27FC236}">
                  <a16:creationId xmlns:a16="http://schemas.microsoft.com/office/drawing/2014/main" id="{215C711E-8408-A1CD-B8E3-625D2ADE8324}"/>
                </a:ext>
              </a:extLst>
            </p:cNvPr>
            <p:cNvSpPr txBox="1"/>
            <p:nvPr/>
          </p:nvSpPr>
          <p:spPr>
            <a:xfrm>
              <a:off x="8223416" y="2683634"/>
              <a:ext cx="2134471" cy="1863658"/>
            </a:xfrm>
            <a:prstGeom prst="rect">
              <a:avLst/>
            </a:prstGeom>
            <a:noFill/>
          </p:spPr>
          <p:txBody>
            <a:bodyPr wrap="square" rtlCol="0">
              <a:spAutoFit/>
            </a:bodyPr>
            <a:lstStyle/>
            <a:p>
              <a:pPr marL="285750" indent="-285750">
                <a:buFont typeface="Arial" panose="020B0604020202020204" pitchFamily="34" charset="0"/>
                <a:buChar char="•"/>
              </a:pPr>
              <a:r>
                <a:rPr lang="fr-FR" sz="1200" dirty="0">
                  <a:latin typeface="Arial" panose="020B0604020202020204" pitchFamily="34" charset="0"/>
                  <a:cs typeface="Arial" panose="020B0604020202020204" pitchFamily="34" charset="0"/>
                </a:rPr>
                <a:t>Connection</a:t>
              </a:r>
            </a:p>
            <a:p>
              <a:pPr marL="285750" indent="-285750">
                <a:buFont typeface="Arial" panose="020B0604020202020204" pitchFamily="34" charset="0"/>
                <a:buChar char="•"/>
              </a:pPr>
              <a:r>
                <a:rPr lang="fr-FR" sz="1200" dirty="0">
                  <a:latin typeface="Arial" panose="020B0604020202020204" pitchFamily="34" charset="0"/>
                  <a:cs typeface="Arial" panose="020B0604020202020204" pitchFamily="34" charset="0"/>
                </a:rPr>
                <a:t>Inscription</a:t>
              </a:r>
            </a:p>
            <a:p>
              <a:pPr marL="285750" indent="-285750">
                <a:buFont typeface="Arial" panose="020B0604020202020204" pitchFamily="34" charset="0"/>
                <a:buChar char="•"/>
              </a:pPr>
              <a:r>
                <a:rPr lang="fr-FR" sz="1200" dirty="0">
                  <a:latin typeface="Arial" panose="020B0604020202020204" pitchFamily="34" charset="0"/>
                  <a:cs typeface="Arial" panose="020B0604020202020204" pitchFamily="34" charset="0"/>
                </a:rPr>
                <a:t>Actualité</a:t>
              </a:r>
            </a:p>
            <a:p>
              <a:pPr marL="285750" indent="-285750">
                <a:buFont typeface="Arial" panose="020B0604020202020204" pitchFamily="34" charset="0"/>
                <a:buChar char="•"/>
              </a:pPr>
              <a:r>
                <a:rPr lang="fr-FR" sz="1200" dirty="0">
                  <a:latin typeface="Arial" panose="020B0604020202020204" pitchFamily="34" charset="0"/>
                  <a:cs typeface="Arial" panose="020B0604020202020204" pitchFamily="34" charset="0"/>
                </a:rPr>
                <a:t>Qui sommes nous?</a:t>
              </a:r>
            </a:p>
            <a:p>
              <a:pPr marL="285750" indent="-285750">
                <a:buFont typeface="Arial" panose="020B0604020202020204" pitchFamily="34" charset="0"/>
                <a:buChar char="•"/>
              </a:pPr>
              <a:r>
                <a:rPr lang="fr-FR" sz="1200" dirty="0">
                  <a:latin typeface="Arial" panose="020B0604020202020204" pitchFamily="34" charset="0"/>
                  <a:cs typeface="Arial" panose="020B0604020202020204" pitchFamily="34" charset="0"/>
                </a:rPr>
                <a:t>Contact</a:t>
              </a:r>
            </a:p>
            <a:p>
              <a:pPr marL="285750" indent="-285750">
                <a:buFont typeface="Arial" panose="020B0604020202020204" pitchFamily="34" charset="0"/>
                <a:buChar char="•"/>
              </a:pPr>
              <a:r>
                <a:rPr lang="fr-FR" sz="1200" dirty="0">
                  <a:latin typeface="Arial" panose="020B0604020202020204" pitchFamily="34" charset="0"/>
                  <a:cs typeface="Arial" panose="020B0604020202020204" pitchFamily="34" charset="0"/>
                </a:rPr>
                <a:t>Newsletter</a:t>
              </a:r>
            </a:p>
            <a:p>
              <a:pPr marL="285750" indent="-285750">
                <a:buFont typeface="Arial" panose="020B0604020202020204" pitchFamily="34" charset="0"/>
                <a:buChar char="•"/>
              </a:pPr>
              <a:endParaRPr lang="fr-FR" dirty="0">
                <a:latin typeface="Arial" panose="020B0604020202020204" pitchFamily="34" charset="0"/>
                <a:cs typeface="Arial" panose="020B0604020202020204" pitchFamily="34" charset="0"/>
              </a:endParaRPr>
            </a:p>
          </p:txBody>
        </p:sp>
        <p:pic>
          <p:nvPicPr>
            <p:cNvPr id="6" name="Image 5" descr="Une image contenant noir, obscurité&#10;&#10;Description générée automatiquement">
              <a:extLst>
                <a:ext uri="{FF2B5EF4-FFF2-40B4-BE49-F238E27FC236}">
                  <a16:creationId xmlns:a16="http://schemas.microsoft.com/office/drawing/2014/main" id="{014A50B9-B99C-4736-2D34-92D0DB4BB66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42170" y="2750794"/>
              <a:ext cx="481245" cy="822329"/>
            </a:xfrm>
            <a:prstGeom prst="rect">
              <a:avLst/>
            </a:prstGeom>
          </p:spPr>
        </p:pic>
      </p:grpSp>
      <p:sp>
        <p:nvSpPr>
          <p:cNvPr id="10" name="ZoneTexte 9">
            <a:extLst>
              <a:ext uri="{FF2B5EF4-FFF2-40B4-BE49-F238E27FC236}">
                <a16:creationId xmlns:a16="http://schemas.microsoft.com/office/drawing/2014/main" id="{978AB217-AF8C-8623-C8AD-4D3E3902DDF6}"/>
              </a:ext>
            </a:extLst>
          </p:cNvPr>
          <p:cNvSpPr txBox="1"/>
          <p:nvPr/>
        </p:nvSpPr>
        <p:spPr>
          <a:xfrm>
            <a:off x="5673819" y="2518892"/>
            <a:ext cx="687005" cy="246221"/>
          </a:xfrm>
          <a:prstGeom prst="rect">
            <a:avLst/>
          </a:prstGeom>
          <a:noFill/>
        </p:spPr>
        <p:txBody>
          <a:bodyPr wrap="square" rtlCol="0">
            <a:spAutoFit/>
          </a:bodyPr>
          <a:lstStyle/>
          <a:p>
            <a:r>
              <a:rPr lang="fr-FR" sz="1000" b="1" dirty="0">
                <a:solidFill>
                  <a:srgbClr val="FF0000"/>
                </a:solidFill>
                <a:latin typeface="Arial" panose="020B0604020202020204" pitchFamily="34" charset="0"/>
                <a:cs typeface="Arial" panose="020B0604020202020204" pitchFamily="34" charset="0"/>
              </a:rPr>
              <a:t>Accueil</a:t>
            </a:r>
          </a:p>
        </p:txBody>
      </p:sp>
      <p:sp>
        <p:nvSpPr>
          <p:cNvPr id="11" name="Flèche vers la droite 10">
            <a:extLst>
              <a:ext uri="{FF2B5EF4-FFF2-40B4-BE49-F238E27FC236}">
                <a16:creationId xmlns:a16="http://schemas.microsoft.com/office/drawing/2014/main" id="{B6FB19F5-1690-BE93-C2ED-9F85CCE79E08}"/>
              </a:ext>
            </a:extLst>
          </p:cNvPr>
          <p:cNvSpPr/>
          <p:nvPr/>
        </p:nvSpPr>
        <p:spPr>
          <a:xfrm rot="3031937">
            <a:off x="6369641" y="3263053"/>
            <a:ext cx="843709" cy="13152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7AECD38C-FF5F-F5BC-4DC5-16E60ECEA996}"/>
              </a:ext>
            </a:extLst>
          </p:cNvPr>
          <p:cNvGrpSpPr/>
          <p:nvPr/>
        </p:nvGrpSpPr>
        <p:grpSpPr>
          <a:xfrm>
            <a:off x="6962186" y="3740815"/>
            <a:ext cx="2128370" cy="1127482"/>
            <a:chOff x="2213430" y="2162719"/>
            <a:chExt cx="1933018" cy="1127482"/>
          </a:xfrm>
        </p:grpSpPr>
        <p:sp>
          <p:nvSpPr>
            <p:cNvPr id="13" name="Ellipse 12">
              <a:extLst>
                <a:ext uri="{FF2B5EF4-FFF2-40B4-BE49-F238E27FC236}">
                  <a16:creationId xmlns:a16="http://schemas.microsoft.com/office/drawing/2014/main" id="{95BB450A-C44A-BFF1-FA22-43A31063BC65}"/>
                </a:ext>
              </a:extLst>
            </p:cNvPr>
            <p:cNvSpPr/>
            <p:nvPr/>
          </p:nvSpPr>
          <p:spPr>
            <a:xfrm>
              <a:off x="2213430" y="2162719"/>
              <a:ext cx="1933018" cy="942660"/>
            </a:xfrm>
            <a:prstGeom prst="ellipse">
              <a:avLst/>
            </a:prstGeom>
            <a:solidFill>
              <a:schemeClr val="accent4">
                <a:lumMod val="20000"/>
                <a:lumOff val="8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79AC22BC-1642-736F-28E1-FBBABB02A981}"/>
                </a:ext>
              </a:extLst>
            </p:cNvPr>
            <p:cNvSpPr txBox="1"/>
            <p:nvPr/>
          </p:nvSpPr>
          <p:spPr>
            <a:xfrm>
              <a:off x="2406563" y="2336094"/>
              <a:ext cx="1551203" cy="954107"/>
            </a:xfrm>
            <a:prstGeom prst="rect">
              <a:avLst/>
            </a:prstGeom>
            <a:noFill/>
          </p:spPr>
          <p:txBody>
            <a:bodyPr wrap="square" rtlCol="0">
              <a:spAutoFit/>
            </a:bodyPr>
            <a:lstStyle/>
            <a:p>
              <a:pPr algn="ctr"/>
              <a:r>
                <a:rPr lang="fr-FR" dirty="0">
                  <a:latin typeface="Arial" panose="020B0604020202020204" pitchFamily="34" charset="0"/>
                  <a:cs typeface="Arial" panose="020B0604020202020204" pitchFamily="34" charset="0"/>
                </a:rPr>
                <a:t>Connexion</a:t>
              </a:r>
              <a:r>
                <a:rPr lang="fr-FR" sz="1000" dirty="0">
                  <a:latin typeface="Arial" panose="020B0604020202020204" pitchFamily="34" charset="0"/>
                  <a:cs typeface="Arial" panose="020B0604020202020204" pitchFamily="34" charset="0"/>
                </a:rPr>
                <a:t>(email</a:t>
              </a:r>
            </a:p>
            <a:p>
              <a:pPr algn="ctr"/>
              <a:r>
                <a:rPr lang="fr-FR" sz="1000" dirty="0">
                  <a:latin typeface="Arial" panose="020B0604020202020204" pitchFamily="34" charset="0"/>
                  <a:cs typeface="Arial" panose="020B0604020202020204" pitchFamily="34" charset="0"/>
                </a:rPr>
                <a:t>Mot de passe)</a:t>
              </a:r>
            </a:p>
            <a:p>
              <a:pPr algn="ctr"/>
              <a:r>
                <a:rPr lang="fr-FR" sz="1000" dirty="0">
                  <a:latin typeface="Arial" panose="020B0604020202020204" pitchFamily="34" charset="0"/>
                  <a:cs typeface="Arial" panose="020B0604020202020204" pitchFamily="34" charset="0"/>
                </a:rPr>
                <a:t>Se connecter</a:t>
              </a:r>
            </a:p>
            <a:p>
              <a:pPr algn="ctr"/>
              <a:endParaRPr lang="fr-FR" dirty="0">
                <a:latin typeface="Arial" panose="020B0604020202020204" pitchFamily="34" charset="0"/>
                <a:cs typeface="Arial" panose="020B0604020202020204" pitchFamily="34" charset="0"/>
              </a:endParaRPr>
            </a:p>
          </p:txBody>
        </p:sp>
      </p:grpSp>
      <p:sp>
        <p:nvSpPr>
          <p:cNvPr id="15" name="Flèche vers la droite 14">
            <a:extLst>
              <a:ext uri="{FF2B5EF4-FFF2-40B4-BE49-F238E27FC236}">
                <a16:creationId xmlns:a16="http://schemas.microsoft.com/office/drawing/2014/main" id="{27D78E05-8AF4-FCBD-2C85-5A3CE3895965}"/>
              </a:ext>
            </a:extLst>
          </p:cNvPr>
          <p:cNvSpPr/>
          <p:nvPr/>
        </p:nvSpPr>
        <p:spPr>
          <a:xfrm rot="8205968">
            <a:off x="5018639" y="3141709"/>
            <a:ext cx="843709" cy="13152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a:extLst>
              <a:ext uri="{FF2B5EF4-FFF2-40B4-BE49-F238E27FC236}">
                <a16:creationId xmlns:a16="http://schemas.microsoft.com/office/drawing/2014/main" id="{6C651700-3659-159E-FFEB-DEC36513B0E3}"/>
              </a:ext>
            </a:extLst>
          </p:cNvPr>
          <p:cNvGrpSpPr/>
          <p:nvPr/>
        </p:nvGrpSpPr>
        <p:grpSpPr>
          <a:xfrm>
            <a:off x="5581460" y="5230574"/>
            <a:ext cx="2128371" cy="981315"/>
            <a:chOff x="2878271" y="4456452"/>
            <a:chExt cx="1933019" cy="981315"/>
          </a:xfrm>
        </p:grpSpPr>
        <p:sp>
          <p:nvSpPr>
            <p:cNvPr id="17" name="Ellipse 16">
              <a:extLst>
                <a:ext uri="{FF2B5EF4-FFF2-40B4-BE49-F238E27FC236}">
                  <a16:creationId xmlns:a16="http://schemas.microsoft.com/office/drawing/2014/main" id="{6FA9047E-43DD-35AD-942B-39977C1E8530}"/>
                </a:ext>
              </a:extLst>
            </p:cNvPr>
            <p:cNvSpPr/>
            <p:nvPr/>
          </p:nvSpPr>
          <p:spPr>
            <a:xfrm>
              <a:off x="2878271" y="4495107"/>
              <a:ext cx="1933018" cy="942660"/>
            </a:xfrm>
            <a:prstGeom prst="ellipse">
              <a:avLst/>
            </a:prstGeom>
            <a:solidFill>
              <a:schemeClr val="accent4">
                <a:lumMod val="20000"/>
                <a:lumOff val="8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47B0868A-8BC7-4F4A-B5B1-3E75668C91BA}"/>
                </a:ext>
              </a:extLst>
            </p:cNvPr>
            <p:cNvSpPr txBox="1"/>
            <p:nvPr/>
          </p:nvSpPr>
          <p:spPr>
            <a:xfrm>
              <a:off x="2878272" y="4456452"/>
              <a:ext cx="1933018" cy="938719"/>
            </a:xfrm>
            <a:prstGeom prst="rect">
              <a:avLst/>
            </a:prstGeom>
            <a:noFill/>
          </p:spPr>
          <p:txBody>
            <a:bodyPr wrap="square" rtlCol="0">
              <a:spAutoFit/>
            </a:bodyPr>
            <a:lstStyle/>
            <a:p>
              <a:pPr algn="ctr"/>
              <a:r>
                <a:rPr lang="fr-FR" dirty="0">
                  <a:latin typeface="Arial" panose="020B0604020202020204" pitchFamily="34" charset="0"/>
                  <a:cs typeface="Arial" panose="020B0604020202020204" pitchFamily="34" charset="0"/>
                </a:rPr>
                <a:t>Profil</a:t>
              </a:r>
            </a:p>
            <a:p>
              <a:pPr algn="ctr"/>
              <a:r>
                <a:rPr lang="fr-FR" sz="900" dirty="0">
                  <a:latin typeface="Arial" panose="020B0604020202020204" pitchFamily="34" charset="0"/>
                  <a:cs typeface="Arial" panose="020B0604020202020204" pitchFamily="34" charset="0"/>
                </a:rPr>
                <a:t>(</a:t>
              </a:r>
              <a:r>
                <a:rPr lang="fr-FR" sz="900" dirty="0" err="1">
                  <a:latin typeface="Arial" panose="020B0604020202020204" pitchFamily="34" charset="0"/>
                  <a:cs typeface="Arial" panose="020B0604020202020204" pitchFamily="34" charset="0"/>
                </a:rPr>
                <a:t>Photo,Nom,prénom,biographie</a:t>
              </a:r>
              <a:r>
                <a:rPr lang="fr-FR" sz="900" dirty="0">
                  <a:latin typeface="Arial" panose="020B0604020202020204" pitchFamily="34" charset="0"/>
                  <a:cs typeface="Arial" panose="020B0604020202020204" pitchFamily="34" charset="0"/>
                </a:rPr>
                <a:t>)</a:t>
              </a:r>
            </a:p>
            <a:p>
              <a:pPr algn="ctr"/>
              <a:r>
                <a:rPr lang="fr-FR" sz="900" dirty="0" err="1">
                  <a:latin typeface="Arial" panose="020B0604020202020204" pitchFamily="34" charset="0"/>
                  <a:cs typeface="Arial" panose="020B0604020202020204" pitchFamily="34" charset="0"/>
                </a:rPr>
                <a:t>My</a:t>
              </a:r>
              <a:r>
                <a:rPr lang="fr-FR" sz="900" dirty="0">
                  <a:latin typeface="Arial" panose="020B0604020202020204" pitchFamily="34" charset="0"/>
                  <a:cs typeface="Arial" panose="020B0604020202020204" pitchFamily="34" charset="0"/>
                </a:rPr>
                <a:t> </a:t>
              </a:r>
              <a:r>
                <a:rPr lang="fr-FR" sz="900" dirty="0" err="1">
                  <a:latin typeface="Arial" panose="020B0604020202020204" pitchFamily="34" charset="0"/>
                  <a:cs typeface="Arial" panose="020B0604020202020204" pitchFamily="34" charset="0"/>
                </a:rPr>
                <a:t>walls</a:t>
              </a:r>
              <a:r>
                <a:rPr lang="fr-FR" sz="900" dirty="0">
                  <a:latin typeface="Arial" panose="020B0604020202020204" pitchFamily="34" charset="0"/>
                  <a:cs typeface="Arial" panose="020B0604020202020204" pitchFamily="34" charset="0"/>
                </a:rPr>
                <a:t> (</a:t>
              </a:r>
              <a:r>
                <a:rPr lang="fr-FR" sz="900" dirty="0" err="1">
                  <a:latin typeface="Arial" panose="020B0604020202020204" pitchFamily="34" charset="0"/>
                  <a:cs typeface="Arial" panose="020B0604020202020204" pitchFamily="34" charset="0"/>
                </a:rPr>
                <a:t>All,walls,gallery,video,musique,commentaire</a:t>
              </a:r>
              <a:r>
                <a:rPr lang="fr-FR" sz="1000" dirty="0">
                  <a:latin typeface="Arial" panose="020B0604020202020204" pitchFamily="34" charset="0"/>
                  <a:cs typeface="Arial" panose="020B0604020202020204" pitchFamily="34" charset="0"/>
                </a:rPr>
                <a:t>)</a:t>
              </a:r>
            </a:p>
          </p:txBody>
        </p:sp>
      </p:grpSp>
      <p:sp>
        <p:nvSpPr>
          <p:cNvPr id="19" name="Flèche vers la droite 18">
            <a:extLst>
              <a:ext uri="{FF2B5EF4-FFF2-40B4-BE49-F238E27FC236}">
                <a16:creationId xmlns:a16="http://schemas.microsoft.com/office/drawing/2014/main" id="{F5BAFFE8-7221-E96B-01EE-60E932117FAB}"/>
              </a:ext>
            </a:extLst>
          </p:cNvPr>
          <p:cNvSpPr/>
          <p:nvPr/>
        </p:nvSpPr>
        <p:spPr>
          <a:xfrm rot="7545000">
            <a:off x="7484494" y="5083480"/>
            <a:ext cx="843709" cy="13152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a:extLst>
              <a:ext uri="{FF2B5EF4-FFF2-40B4-BE49-F238E27FC236}">
                <a16:creationId xmlns:a16="http://schemas.microsoft.com/office/drawing/2014/main" id="{CEDD7216-EEE9-0DF5-5C34-1213C335884F}"/>
              </a:ext>
            </a:extLst>
          </p:cNvPr>
          <p:cNvGrpSpPr/>
          <p:nvPr/>
        </p:nvGrpSpPr>
        <p:grpSpPr>
          <a:xfrm>
            <a:off x="4023916" y="3772367"/>
            <a:ext cx="2128370" cy="1011252"/>
            <a:chOff x="2878271" y="4495107"/>
            <a:chExt cx="1933018" cy="1011252"/>
          </a:xfrm>
        </p:grpSpPr>
        <p:sp>
          <p:nvSpPr>
            <p:cNvPr id="21" name="Ellipse 20">
              <a:extLst>
                <a:ext uri="{FF2B5EF4-FFF2-40B4-BE49-F238E27FC236}">
                  <a16:creationId xmlns:a16="http://schemas.microsoft.com/office/drawing/2014/main" id="{E8E136F9-59AA-489E-6081-F6E9710A6F64}"/>
                </a:ext>
              </a:extLst>
            </p:cNvPr>
            <p:cNvSpPr/>
            <p:nvPr/>
          </p:nvSpPr>
          <p:spPr>
            <a:xfrm>
              <a:off x="2878271" y="4495107"/>
              <a:ext cx="1933018" cy="942660"/>
            </a:xfrm>
            <a:prstGeom prst="ellipse">
              <a:avLst/>
            </a:prstGeom>
            <a:solidFill>
              <a:schemeClr val="accent4">
                <a:lumMod val="20000"/>
                <a:lumOff val="8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D5A370C5-DCE0-9C5C-9885-7CE1D3B1CC96}"/>
                </a:ext>
              </a:extLst>
            </p:cNvPr>
            <p:cNvSpPr txBox="1"/>
            <p:nvPr/>
          </p:nvSpPr>
          <p:spPr>
            <a:xfrm>
              <a:off x="2878271" y="4567640"/>
              <a:ext cx="1933018" cy="938719"/>
            </a:xfrm>
            <a:prstGeom prst="rect">
              <a:avLst/>
            </a:prstGeom>
            <a:noFill/>
          </p:spPr>
          <p:txBody>
            <a:bodyPr wrap="square" rtlCol="0">
              <a:spAutoFit/>
            </a:bodyPr>
            <a:lstStyle/>
            <a:p>
              <a:pPr algn="ctr"/>
              <a:r>
                <a:rPr lang="fr-FR" dirty="0">
                  <a:latin typeface="Arial" panose="020B0604020202020204" pitchFamily="34" charset="0"/>
                  <a:cs typeface="Arial" panose="020B0604020202020204" pitchFamily="34" charset="0"/>
                </a:rPr>
                <a:t>Inscription</a:t>
              </a:r>
            </a:p>
            <a:p>
              <a:pPr algn="ctr"/>
              <a:r>
                <a:rPr lang="fr-FR" sz="1000" dirty="0">
                  <a:latin typeface="Arial" panose="020B0604020202020204" pitchFamily="34" charset="0"/>
                  <a:cs typeface="Arial" panose="020B0604020202020204" pitchFamily="34" charset="0"/>
                </a:rPr>
                <a:t>(</a:t>
              </a:r>
              <a:r>
                <a:rPr lang="fr-FR" sz="900" dirty="0">
                  <a:latin typeface="Arial" panose="020B0604020202020204" pitchFamily="34" charset="0"/>
                  <a:cs typeface="Arial" panose="020B0604020202020204" pitchFamily="34" charset="0"/>
                </a:rPr>
                <a:t>Nom, prénom, email, genre, mot de passe, confirmation mot de passe</a:t>
              </a:r>
            </a:p>
            <a:p>
              <a:pPr algn="ctr"/>
              <a:r>
                <a:rPr lang="fr-FR" sz="900" dirty="0">
                  <a:latin typeface="Arial" panose="020B0604020202020204" pitchFamily="34" charset="0"/>
                  <a:cs typeface="Arial" panose="020B0604020202020204" pitchFamily="34" charset="0"/>
                </a:rPr>
                <a:t>Mot de passe)</a:t>
              </a:r>
            </a:p>
            <a:p>
              <a:pPr algn="ctr"/>
              <a:r>
                <a:rPr lang="fr-FR" sz="900" dirty="0">
                  <a:latin typeface="Arial" panose="020B0604020202020204" pitchFamily="34" charset="0"/>
                  <a:cs typeface="Arial" panose="020B0604020202020204" pitchFamily="34" charset="0"/>
                </a:rPr>
                <a:t>Valider</a:t>
              </a:r>
            </a:p>
          </p:txBody>
        </p:sp>
      </p:grpSp>
      <p:sp>
        <p:nvSpPr>
          <p:cNvPr id="30" name="ZoneTexte 29">
            <a:extLst>
              <a:ext uri="{FF2B5EF4-FFF2-40B4-BE49-F238E27FC236}">
                <a16:creationId xmlns:a16="http://schemas.microsoft.com/office/drawing/2014/main" id="{B12099EE-F822-A7F6-BA71-0C2D823879EF}"/>
              </a:ext>
            </a:extLst>
          </p:cNvPr>
          <p:cNvSpPr txBox="1"/>
          <p:nvPr/>
        </p:nvSpPr>
        <p:spPr>
          <a:xfrm>
            <a:off x="2643447" y="1816502"/>
            <a:ext cx="1379913" cy="461665"/>
          </a:xfrm>
          <a:prstGeom prst="rect">
            <a:avLst/>
          </a:prstGeom>
          <a:noFill/>
        </p:spPr>
        <p:txBody>
          <a:bodyPr wrap="square" rtlCol="0">
            <a:spAutoFit/>
          </a:bodyPr>
          <a:lstStyle/>
          <a:p>
            <a:r>
              <a:rPr lang="fr-FR" sz="2400" b="1" dirty="0">
                <a:solidFill>
                  <a:schemeClr val="accent3"/>
                </a:solidFill>
                <a:latin typeface="Arial" panose="020B0604020202020204" pitchFamily="34" charset="0"/>
                <a:cs typeface="Arial" panose="020B0604020202020204" pitchFamily="34" charset="0"/>
              </a:rPr>
              <a:t>FRONT</a:t>
            </a:r>
          </a:p>
        </p:txBody>
      </p:sp>
      <p:sp>
        <p:nvSpPr>
          <p:cNvPr id="31" name="ZoneTexte 30">
            <a:extLst>
              <a:ext uri="{FF2B5EF4-FFF2-40B4-BE49-F238E27FC236}">
                <a16:creationId xmlns:a16="http://schemas.microsoft.com/office/drawing/2014/main" id="{F6A4FE9A-570A-CC2B-63A5-D3B85266B99B}"/>
              </a:ext>
            </a:extLst>
          </p:cNvPr>
          <p:cNvSpPr txBox="1"/>
          <p:nvPr/>
        </p:nvSpPr>
        <p:spPr>
          <a:xfrm rot="10800000" flipV="1">
            <a:off x="10397067" y="6222034"/>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pic>
        <p:nvPicPr>
          <p:cNvPr id="54" name="Image 53" descr="Une image contenant rouge, intérieur, léger, conception&#10;&#10;Description générée automatiquement">
            <a:extLst>
              <a:ext uri="{FF2B5EF4-FFF2-40B4-BE49-F238E27FC236}">
                <a16:creationId xmlns:a16="http://schemas.microsoft.com/office/drawing/2014/main" id="{1BB81CF4-A8BF-1625-2B79-BD57169CDFD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294533" y="5233435"/>
            <a:ext cx="440981" cy="465144"/>
          </a:xfrm>
          <a:prstGeom prst="rect">
            <a:avLst/>
          </a:prstGeom>
        </p:spPr>
      </p:pic>
      <p:pic>
        <p:nvPicPr>
          <p:cNvPr id="55" name="Image 54" descr="Une image contenant rouge, intérieur, léger, conception&#10;&#10;Description générée automatiquement">
            <a:extLst>
              <a:ext uri="{FF2B5EF4-FFF2-40B4-BE49-F238E27FC236}">
                <a16:creationId xmlns:a16="http://schemas.microsoft.com/office/drawing/2014/main" id="{50EEC801-A2D8-297F-4970-A3346340831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23790" y="6197459"/>
            <a:ext cx="440981" cy="465144"/>
          </a:xfrm>
          <a:prstGeom prst="rect">
            <a:avLst/>
          </a:prstGeom>
        </p:spPr>
      </p:pic>
      <p:pic>
        <p:nvPicPr>
          <p:cNvPr id="56" name="Image 55" descr="Une image contenant rouge, intérieur, léger, conception&#10;&#10;Description générée automatiquement">
            <a:extLst>
              <a:ext uri="{FF2B5EF4-FFF2-40B4-BE49-F238E27FC236}">
                <a16:creationId xmlns:a16="http://schemas.microsoft.com/office/drawing/2014/main" id="{12A35657-12E5-4B27-3D80-18C97C167C2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44280" y="2546882"/>
            <a:ext cx="440981" cy="465144"/>
          </a:xfrm>
          <a:prstGeom prst="rect">
            <a:avLst/>
          </a:prstGeom>
        </p:spPr>
      </p:pic>
      <p:pic>
        <p:nvPicPr>
          <p:cNvPr id="57" name="Image 56" descr="Une image contenant rouge, intérieur, léger, conception&#10;&#10;Description générée automatiquement">
            <a:extLst>
              <a:ext uri="{FF2B5EF4-FFF2-40B4-BE49-F238E27FC236}">
                <a16:creationId xmlns:a16="http://schemas.microsoft.com/office/drawing/2014/main" id="{5E66F4AA-97B0-AAC2-86A8-8908BE7A912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467985" y="354942"/>
            <a:ext cx="440981" cy="465144"/>
          </a:xfrm>
          <a:prstGeom prst="rect">
            <a:avLst/>
          </a:prstGeom>
        </p:spPr>
      </p:pic>
      <p:pic>
        <p:nvPicPr>
          <p:cNvPr id="58" name="Image 57" descr="Une image contenant rouge, intérieur, léger, conception&#10;&#10;Description générée automatiquement">
            <a:extLst>
              <a:ext uri="{FF2B5EF4-FFF2-40B4-BE49-F238E27FC236}">
                <a16:creationId xmlns:a16="http://schemas.microsoft.com/office/drawing/2014/main" id="{2312B8A7-8AB4-1562-CFE7-FC96A219868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202123" y="2043149"/>
            <a:ext cx="440981" cy="465144"/>
          </a:xfrm>
          <a:prstGeom prst="rect">
            <a:avLst/>
          </a:prstGeom>
        </p:spPr>
      </p:pic>
      <p:pic>
        <p:nvPicPr>
          <p:cNvPr id="59" name="Image 58" descr="Une image contenant rouge, intérieur, léger, conception&#10;&#10;Description générée automatiquement">
            <a:extLst>
              <a:ext uri="{FF2B5EF4-FFF2-40B4-BE49-F238E27FC236}">
                <a16:creationId xmlns:a16="http://schemas.microsoft.com/office/drawing/2014/main" id="{B3631DBB-0E81-87CA-6A31-BF0F923B64B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202466" y="3979573"/>
            <a:ext cx="440981" cy="465144"/>
          </a:xfrm>
          <a:prstGeom prst="rect">
            <a:avLst/>
          </a:prstGeom>
        </p:spPr>
      </p:pic>
      <p:sp>
        <p:nvSpPr>
          <p:cNvPr id="60" name="Flèche vers la droite 59">
            <a:extLst>
              <a:ext uri="{FF2B5EF4-FFF2-40B4-BE49-F238E27FC236}">
                <a16:creationId xmlns:a16="http://schemas.microsoft.com/office/drawing/2014/main" id="{684162EA-917C-E128-9ACA-40659DE09BDC}"/>
              </a:ext>
            </a:extLst>
          </p:cNvPr>
          <p:cNvSpPr/>
          <p:nvPr/>
        </p:nvSpPr>
        <p:spPr>
          <a:xfrm>
            <a:off x="6303519" y="4213297"/>
            <a:ext cx="512202" cy="12976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6943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strips(downLef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8C11B-88BD-7AAE-1C64-606A3A6A03FE}"/>
              </a:ext>
            </a:extLst>
          </p:cNvPr>
          <p:cNvSpPr>
            <a:spLocks noGrp="1"/>
          </p:cNvSpPr>
          <p:nvPr>
            <p:ph type="title"/>
          </p:nvPr>
        </p:nvSpPr>
        <p:spPr>
          <a:xfrm>
            <a:off x="1561407" y="0"/>
            <a:ext cx="10515600" cy="1325563"/>
          </a:xfrm>
        </p:spPr>
        <p:txBody>
          <a:bodyPr>
            <a:normAutofit/>
          </a:bodyPr>
          <a:lstStyle/>
          <a:p>
            <a:r>
              <a:rPr lang="en-US" sz="5400" b="1" dirty="0">
                <a:effectLst/>
              </a:rPr>
              <a:t>Principe du project</a:t>
            </a:r>
            <a:endParaRPr lang="fr-FR" sz="5400" dirty="0"/>
          </a:p>
        </p:txBody>
      </p:sp>
      <p:grpSp>
        <p:nvGrpSpPr>
          <p:cNvPr id="16" name="Groupe 15">
            <a:extLst>
              <a:ext uri="{FF2B5EF4-FFF2-40B4-BE49-F238E27FC236}">
                <a16:creationId xmlns:a16="http://schemas.microsoft.com/office/drawing/2014/main" id="{6C651700-3659-159E-FFEB-DEC36513B0E3}"/>
              </a:ext>
            </a:extLst>
          </p:cNvPr>
          <p:cNvGrpSpPr/>
          <p:nvPr/>
        </p:nvGrpSpPr>
        <p:grpSpPr>
          <a:xfrm>
            <a:off x="2817792" y="2193071"/>
            <a:ext cx="2157863" cy="942660"/>
            <a:chOff x="2905057" y="4495107"/>
            <a:chExt cx="1959804" cy="942660"/>
          </a:xfrm>
        </p:grpSpPr>
        <p:sp>
          <p:nvSpPr>
            <p:cNvPr id="17" name="Ellipse 16">
              <a:extLst>
                <a:ext uri="{FF2B5EF4-FFF2-40B4-BE49-F238E27FC236}">
                  <a16:creationId xmlns:a16="http://schemas.microsoft.com/office/drawing/2014/main" id="{6FA9047E-43DD-35AD-942B-39977C1E8530}"/>
                </a:ext>
              </a:extLst>
            </p:cNvPr>
            <p:cNvSpPr/>
            <p:nvPr/>
          </p:nvSpPr>
          <p:spPr>
            <a:xfrm>
              <a:off x="2931843" y="4495107"/>
              <a:ext cx="1933018" cy="942660"/>
            </a:xfrm>
            <a:prstGeom prst="ellipse">
              <a:avLst/>
            </a:prstGeom>
            <a:solidFill>
              <a:schemeClr val="accent1">
                <a:lumMod val="60000"/>
                <a:lumOff val="4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ZoneTexte 17">
              <a:extLst>
                <a:ext uri="{FF2B5EF4-FFF2-40B4-BE49-F238E27FC236}">
                  <a16:creationId xmlns:a16="http://schemas.microsoft.com/office/drawing/2014/main" id="{47B0868A-8BC7-4F4A-B5B1-3E75668C91BA}"/>
                </a:ext>
              </a:extLst>
            </p:cNvPr>
            <p:cNvSpPr txBox="1"/>
            <p:nvPr/>
          </p:nvSpPr>
          <p:spPr>
            <a:xfrm>
              <a:off x="2905057" y="4625912"/>
              <a:ext cx="1933018" cy="646331"/>
            </a:xfrm>
            <a:prstGeom prst="rect">
              <a:avLst/>
            </a:prstGeom>
            <a:noFill/>
          </p:spPr>
          <p:txBody>
            <a:bodyPr wrap="square" rtlCol="0">
              <a:spAutoFit/>
            </a:bodyPr>
            <a:lstStyle/>
            <a:p>
              <a:pPr algn="ctr"/>
              <a:r>
                <a:rPr lang="fr-FR" sz="1000" b="1" i="0" dirty="0">
                  <a:effectLst/>
                  <a:latin typeface="Arial" panose="020B0604020202020204" pitchFamily="34" charset="0"/>
                  <a:cs typeface="Arial" panose="020B0604020202020204" pitchFamily="34" charset="0"/>
                </a:rPr>
                <a:t>API (Interface de programmation d'application) </a:t>
              </a:r>
              <a:r>
                <a:rPr lang="fr-FR" sz="800" b="1" i="0" dirty="0">
                  <a:effectLst/>
                  <a:latin typeface="Arial" panose="020B0604020202020204" pitchFamily="34" charset="0"/>
                  <a:cs typeface="Arial" panose="020B0604020202020204" pitchFamily="34" charset="0"/>
                </a:rPr>
                <a:t>:</a:t>
              </a:r>
              <a:r>
                <a:rPr lang="fr-FR" sz="800" b="0" i="0" dirty="0">
                  <a:solidFill>
                    <a:srgbClr val="D1D5DB"/>
                  </a:solidFill>
                  <a:effectLst/>
                  <a:latin typeface="Arial" panose="020B0604020202020204" pitchFamily="34" charset="0"/>
                  <a:cs typeface="Arial" panose="020B0604020202020204" pitchFamily="34" charset="0"/>
                </a:rPr>
                <a:t> </a:t>
              </a:r>
              <a:r>
                <a:rPr lang="fr-FR" sz="800" b="0" i="0" dirty="0">
                  <a:effectLst/>
                  <a:latin typeface="Arial" panose="020B0604020202020204" pitchFamily="34" charset="0"/>
                  <a:cs typeface="Arial" panose="020B0604020202020204" pitchFamily="34" charset="0"/>
                </a:rPr>
                <a:t>Fournit des points d'accès pour les interactions entre le front et le back.</a:t>
              </a:r>
              <a:endParaRPr lang="fr-FR" sz="800" dirty="0">
                <a:latin typeface="Arial" panose="020B0604020202020204" pitchFamily="34" charset="0"/>
                <a:cs typeface="Arial" panose="020B0604020202020204" pitchFamily="34" charset="0"/>
              </a:endParaRPr>
            </a:p>
          </p:txBody>
        </p:sp>
      </p:grpSp>
      <p:grpSp>
        <p:nvGrpSpPr>
          <p:cNvPr id="20" name="Groupe 19">
            <a:extLst>
              <a:ext uri="{FF2B5EF4-FFF2-40B4-BE49-F238E27FC236}">
                <a16:creationId xmlns:a16="http://schemas.microsoft.com/office/drawing/2014/main" id="{CEDD7216-EEE9-0DF5-5C34-1213C335884F}"/>
              </a:ext>
            </a:extLst>
          </p:cNvPr>
          <p:cNvGrpSpPr/>
          <p:nvPr/>
        </p:nvGrpSpPr>
        <p:grpSpPr>
          <a:xfrm>
            <a:off x="6155434" y="4956526"/>
            <a:ext cx="2128371" cy="986855"/>
            <a:chOff x="2878270" y="4495107"/>
            <a:chExt cx="1933018" cy="986855"/>
          </a:xfrm>
        </p:grpSpPr>
        <p:sp>
          <p:nvSpPr>
            <p:cNvPr id="21" name="Ellipse 20">
              <a:extLst>
                <a:ext uri="{FF2B5EF4-FFF2-40B4-BE49-F238E27FC236}">
                  <a16:creationId xmlns:a16="http://schemas.microsoft.com/office/drawing/2014/main" id="{E8E136F9-59AA-489E-6081-F6E9710A6F64}"/>
                </a:ext>
              </a:extLst>
            </p:cNvPr>
            <p:cNvSpPr/>
            <p:nvPr/>
          </p:nvSpPr>
          <p:spPr>
            <a:xfrm>
              <a:off x="2878270" y="4495107"/>
              <a:ext cx="1933018" cy="942660"/>
            </a:xfrm>
            <a:prstGeom prst="ellipse">
              <a:avLst/>
            </a:prstGeom>
            <a:solidFill>
              <a:schemeClr val="accent1">
                <a:lumMod val="60000"/>
                <a:lumOff val="4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D5A370C5-DCE0-9C5C-9885-7CE1D3B1CC96}"/>
                </a:ext>
              </a:extLst>
            </p:cNvPr>
            <p:cNvSpPr txBox="1"/>
            <p:nvPr/>
          </p:nvSpPr>
          <p:spPr>
            <a:xfrm>
              <a:off x="2878270" y="4620188"/>
              <a:ext cx="1933018" cy="861774"/>
            </a:xfrm>
            <a:prstGeom prst="rect">
              <a:avLst/>
            </a:prstGeom>
            <a:noFill/>
          </p:spPr>
          <p:txBody>
            <a:bodyPr wrap="square" rtlCol="0">
              <a:spAutoFit/>
            </a:bodyPr>
            <a:lstStyle/>
            <a:p>
              <a:pPr algn="ctr"/>
              <a:r>
                <a:rPr lang="fr-FR" sz="1000" b="1" i="0" dirty="0" err="1">
                  <a:effectLst/>
                  <a:latin typeface="Söhne"/>
                </a:rPr>
                <a:t>Céation</a:t>
              </a:r>
              <a:r>
                <a:rPr lang="fr-FR" sz="1000" b="1" i="0" dirty="0">
                  <a:effectLst/>
                  <a:latin typeface="Söhne"/>
                </a:rPr>
                <a:t> d’un post:</a:t>
              </a:r>
            </a:p>
            <a:p>
              <a:pPr marL="171450" indent="-171450" algn="ctr">
                <a:buFont typeface="Arial" panose="020B0604020202020204" pitchFamily="34" charset="0"/>
                <a:buChar char="•"/>
              </a:pPr>
              <a:r>
                <a:rPr lang="fr-FR" sz="800" dirty="0">
                  <a:latin typeface="Arial" panose="020B0604020202020204" pitchFamily="34" charset="0"/>
                  <a:cs typeface="Arial" panose="020B0604020202020204" pitchFamily="34" charset="0"/>
                </a:rPr>
                <a:t>Vérification de </a:t>
              </a:r>
              <a:r>
                <a:rPr lang="fr-FR" sz="800" dirty="0" err="1">
                  <a:latin typeface="Arial" panose="020B0604020202020204" pitchFamily="34" charset="0"/>
                  <a:cs typeface="Arial" panose="020B0604020202020204" pitchFamily="34" charset="0"/>
                </a:rPr>
                <a:t>token</a:t>
              </a:r>
              <a:endParaRPr lang="fr-FR" sz="800" dirty="0">
                <a:latin typeface="Arial" panose="020B0604020202020204" pitchFamily="34" charset="0"/>
                <a:cs typeface="Arial" panose="020B0604020202020204" pitchFamily="34" charset="0"/>
              </a:endParaRPr>
            </a:p>
            <a:p>
              <a:pPr marL="171450" indent="-171450" algn="ctr">
                <a:buFont typeface="Arial" panose="020B0604020202020204" pitchFamily="34" charset="0"/>
                <a:buChar char="•"/>
              </a:pPr>
              <a:r>
                <a:rPr lang="fr-FR" sz="800" dirty="0">
                  <a:latin typeface="Arial" panose="020B0604020202020204" pitchFamily="34" charset="0"/>
                  <a:cs typeface="Arial" panose="020B0604020202020204" pitchFamily="34" charset="0"/>
                </a:rPr>
                <a:t>Vérification des informations </a:t>
              </a:r>
            </a:p>
            <a:p>
              <a:pPr marL="171450" indent="-171450" algn="ctr">
                <a:buFont typeface="Arial" panose="020B0604020202020204" pitchFamily="34" charset="0"/>
                <a:buChar char="•"/>
              </a:pPr>
              <a:r>
                <a:rPr lang="fr-FR" sz="800" dirty="0">
                  <a:latin typeface="Arial" panose="020B0604020202020204" pitchFamily="34" charset="0"/>
                  <a:cs typeface="Arial" panose="020B0604020202020204" pitchFamily="34" charset="0"/>
                </a:rPr>
                <a:t>Si ok mise en base de données</a:t>
              </a:r>
            </a:p>
            <a:p>
              <a:pPr marL="171450" indent="-171450" algn="ctr">
                <a:buFont typeface="Arial" panose="020B0604020202020204" pitchFamily="34" charset="0"/>
                <a:buChar char="•"/>
              </a:pPr>
              <a:r>
                <a:rPr lang="fr-FR" sz="800" dirty="0">
                  <a:latin typeface="Arial" panose="020B0604020202020204" pitchFamily="34" charset="0"/>
                  <a:cs typeface="Arial" panose="020B0604020202020204" pitchFamily="34" charset="0"/>
                </a:rPr>
                <a:t>Si pas ok envois erreur.</a:t>
              </a:r>
            </a:p>
            <a:p>
              <a:pPr algn="ctr"/>
              <a:r>
                <a:rPr lang="fr-FR" sz="800" i="0" dirty="0">
                  <a:effectLst/>
                  <a:latin typeface="Arial" panose="020B0604020202020204" pitchFamily="34" charset="0"/>
                  <a:cs typeface="Arial" panose="020B0604020202020204" pitchFamily="34" charset="0"/>
                </a:rPr>
                <a:t>  </a:t>
              </a:r>
              <a:endParaRPr lang="fr-FR" sz="800" dirty="0">
                <a:latin typeface="Arial" panose="020B0604020202020204" pitchFamily="34" charset="0"/>
                <a:cs typeface="Arial" panose="020B0604020202020204" pitchFamily="34" charset="0"/>
              </a:endParaRPr>
            </a:p>
          </p:txBody>
        </p:sp>
      </p:grpSp>
      <p:sp>
        <p:nvSpPr>
          <p:cNvPr id="30" name="ZoneTexte 29">
            <a:extLst>
              <a:ext uri="{FF2B5EF4-FFF2-40B4-BE49-F238E27FC236}">
                <a16:creationId xmlns:a16="http://schemas.microsoft.com/office/drawing/2014/main" id="{B12099EE-F822-A7F6-BA71-0C2D823879EF}"/>
              </a:ext>
            </a:extLst>
          </p:cNvPr>
          <p:cNvSpPr txBox="1"/>
          <p:nvPr/>
        </p:nvSpPr>
        <p:spPr>
          <a:xfrm>
            <a:off x="7322741" y="1897455"/>
            <a:ext cx="1379913" cy="461665"/>
          </a:xfrm>
          <a:prstGeom prst="rect">
            <a:avLst/>
          </a:prstGeom>
          <a:noFill/>
        </p:spPr>
        <p:txBody>
          <a:bodyPr wrap="square" rtlCol="0">
            <a:spAutoFit/>
          </a:bodyPr>
          <a:lstStyle/>
          <a:p>
            <a:r>
              <a:rPr lang="fr-FR" sz="2400" b="1" dirty="0">
                <a:solidFill>
                  <a:schemeClr val="accent3"/>
                </a:solidFill>
                <a:latin typeface="Arial" panose="020B0604020202020204" pitchFamily="34" charset="0"/>
                <a:cs typeface="Arial" panose="020B0604020202020204" pitchFamily="34" charset="0"/>
              </a:rPr>
              <a:t>BACK</a:t>
            </a:r>
          </a:p>
        </p:txBody>
      </p:sp>
      <p:sp>
        <p:nvSpPr>
          <p:cNvPr id="9" name="ZoneTexte 8">
            <a:extLst>
              <a:ext uri="{FF2B5EF4-FFF2-40B4-BE49-F238E27FC236}">
                <a16:creationId xmlns:a16="http://schemas.microsoft.com/office/drawing/2014/main" id="{08D11E42-58D4-0114-BAFE-B2AD611CC21C}"/>
              </a:ext>
            </a:extLst>
          </p:cNvPr>
          <p:cNvSpPr txBox="1"/>
          <p:nvPr/>
        </p:nvSpPr>
        <p:spPr>
          <a:xfrm rot="10800000" flipV="1">
            <a:off x="10397067" y="6197685"/>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pic>
        <p:nvPicPr>
          <p:cNvPr id="26" name="Picture 3" descr="Gradient de fumées multicolores">
            <a:extLst>
              <a:ext uri="{FF2B5EF4-FFF2-40B4-BE49-F238E27FC236}">
                <a16:creationId xmlns:a16="http://schemas.microsoft.com/office/drawing/2014/main" id="{849E0414-F2F3-D151-A7FC-FDFCE3604F47}"/>
              </a:ext>
            </a:extLst>
          </p:cNvPr>
          <p:cNvPicPr>
            <a:picLocks noChangeAspect="1"/>
          </p:cNvPicPr>
          <p:nvPr/>
        </p:nvPicPr>
        <p:blipFill rotWithShape="1">
          <a:blip r:embed="rId3"/>
          <a:srcRect t="23011" b="22528"/>
          <a:stretch/>
        </p:blipFill>
        <p:spPr>
          <a:xfrm rot="5400000">
            <a:off x="-1394088" y="3101479"/>
            <a:ext cx="5172075" cy="2340966"/>
          </a:xfrm>
          <a:prstGeom prst="rect">
            <a:avLst/>
          </a:prstGeom>
        </p:spPr>
      </p:pic>
      <p:grpSp>
        <p:nvGrpSpPr>
          <p:cNvPr id="38" name="Groupe 37">
            <a:extLst>
              <a:ext uri="{FF2B5EF4-FFF2-40B4-BE49-F238E27FC236}">
                <a16:creationId xmlns:a16="http://schemas.microsoft.com/office/drawing/2014/main" id="{A8338A9F-9BF6-AEAD-26A6-F98E8E0985C5}"/>
              </a:ext>
            </a:extLst>
          </p:cNvPr>
          <p:cNvGrpSpPr/>
          <p:nvPr/>
        </p:nvGrpSpPr>
        <p:grpSpPr>
          <a:xfrm>
            <a:off x="4874646" y="4013866"/>
            <a:ext cx="2128370" cy="942816"/>
            <a:chOff x="2213430" y="2162719"/>
            <a:chExt cx="1933018" cy="942816"/>
          </a:xfrm>
        </p:grpSpPr>
        <p:sp>
          <p:nvSpPr>
            <p:cNvPr id="39" name="Ellipse 38">
              <a:extLst>
                <a:ext uri="{FF2B5EF4-FFF2-40B4-BE49-F238E27FC236}">
                  <a16:creationId xmlns:a16="http://schemas.microsoft.com/office/drawing/2014/main" id="{44EFB0CE-0B7B-045A-05F9-809EF84D21BC}"/>
                </a:ext>
              </a:extLst>
            </p:cNvPr>
            <p:cNvSpPr/>
            <p:nvPr/>
          </p:nvSpPr>
          <p:spPr>
            <a:xfrm>
              <a:off x="2213430" y="2162719"/>
              <a:ext cx="1933018" cy="942660"/>
            </a:xfrm>
            <a:prstGeom prst="ellipse">
              <a:avLst/>
            </a:prstGeom>
            <a:solidFill>
              <a:schemeClr val="accent1">
                <a:lumMod val="60000"/>
                <a:lumOff val="4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highlight>
                  <a:srgbClr val="FFFF00"/>
                </a:highlight>
                <a:latin typeface="Arial" panose="020B0604020202020204" pitchFamily="34" charset="0"/>
                <a:cs typeface="Arial" panose="020B0604020202020204" pitchFamily="34" charset="0"/>
              </a:endParaRPr>
            </a:p>
          </p:txBody>
        </p:sp>
        <p:sp>
          <p:nvSpPr>
            <p:cNvPr id="40" name="ZoneTexte 39">
              <a:extLst>
                <a:ext uri="{FF2B5EF4-FFF2-40B4-BE49-F238E27FC236}">
                  <a16:creationId xmlns:a16="http://schemas.microsoft.com/office/drawing/2014/main" id="{AD21C90F-D1FD-5907-14E4-2BAF0EB878EA}"/>
                </a:ext>
              </a:extLst>
            </p:cNvPr>
            <p:cNvSpPr txBox="1"/>
            <p:nvPr/>
          </p:nvSpPr>
          <p:spPr>
            <a:xfrm>
              <a:off x="2305168" y="2336094"/>
              <a:ext cx="1746694" cy="769441"/>
            </a:xfrm>
            <a:prstGeom prst="rect">
              <a:avLst/>
            </a:prstGeom>
            <a:noFill/>
          </p:spPr>
          <p:txBody>
            <a:bodyPr wrap="square" rtlCol="0">
              <a:spAutoFit/>
            </a:bodyPr>
            <a:lstStyle/>
            <a:p>
              <a:pPr algn="ctr"/>
              <a:r>
                <a:rPr lang="fr-FR" sz="900" b="1" dirty="0">
                  <a:latin typeface="Arial" panose="020B0604020202020204" pitchFamily="34" charset="0"/>
                  <a:cs typeface="Arial" panose="020B0604020202020204" pitchFamily="34" charset="0"/>
                </a:rPr>
                <a:t>Connexion(</a:t>
              </a:r>
              <a:r>
                <a:rPr lang="fr-FR" sz="900" b="1" dirty="0" err="1">
                  <a:latin typeface="Arial" panose="020B0604020202020204" pitchFamily="34" charset="0"/>
                  <a:cs typeface="Arial" panose="020B0604020202020204" pitchFamily="34" charset="0"/>
                </a:rPr>
                <a:t>autentification</a:t>
              </a:r>
              <a:r>
                <a:rPr lang="fr-FR" sz="900" b="1" dirty="0">
                  <a:latin typeface="Arial" panose="020B0604020202020204" pitchFamily="34" charset="0"/>
                  <a:cs typeface="Arial" panose="020B0604020202020204" pitchFamily="34" charset="0"/>
                </a:rPr>
                <a:t>)back</a:t>
              </a:r>
            </a:p>
            <a:p>
              <a:pPr marL="171450" indent="-171450" algn="ctr">
                <a:buFont typeface="Arial" panose="020B0604020202020204" pitchFamily="34" charset="0"/>
                <a:buChar char="•"/>
              </a:pPr>
              <a:r>
                <a:rPr lang="fr-FR" sz="700" dirty="0">
                  <a:latin typeface="Arial" panose="020B0604020202020204" pitchFamily="34" charset="0"/>
                  <a:cs typeface="Arial" panose="020B0604020202020204" pitchFamily="34" charset="0"/>
                </a:rPr>
                <a:t>Comparer et vérifier la saisie user avec infos </a:t>
              </a:r>
              <a:r>
                <a:rPr lang="fr-FR" sz="700" dirty="0" err="1">
                  <a:latin typeface="Arial" panose="020B0604020202020204" pitchFamily="34" charset="0"/>
                  <a:cs typeface="Arial" panose="020B0604020202020204" pitchFamily="34" charset="0"/>
                </a:rPr>
                <a:t>bdd</a:t>
              </a:r>
              <a:endParaRPr lang="fr-FR" sz="700" dirty="0">
                <a:latin typeface="Arial" panose="020B0604020202020204" pitchFamily="34" charset="0"/>
                <a:cs typeface="Arial" panose="020B0604020202020204" pitchFamily="34" charset="0"/>
              </a:endParaRPr>
            </a:p>
            <a:p>
              <a:pPr marL="171450" indent="-171450" algn="ctr">
                <a:buFont typeface="Arial" panose="020B0604020202020204" pitchFamily="34" charset="0"/>
                <a:buChar char="•"/>
              </a:pPr>
              <a:r>
                <a:rPr lang="fr-FR" sz="700" dirty="0">
                  <a:latin typeface="Arial" panose="020B0604020202020204" pitchFamily="34" charset="0"/>
                  <a:cs typeface="Arial" panose="020B0604020202020204" pitchFamily="34" charset="0"/>
                </a:rPr>
                <a:t>Si infos validées je reçoit un </a:t>
              </a:r>
              <a:r>
                <a:rPr lang="fr-FR" sz="700" dirty="0" err="1">
                  <a:latin typeface="Arial" panose="020B0604020202020204" pitchFamily="34" charset="0"/>
                  <a:cs typeface="Arial" panose="020B0604020202020204" pitchFamily="34" charset="0"/>
                </a:rPr>
                <a:t>token</a:t>
              </a:r>
              <a:endParaRPr lang="fr-FR" sz="700" dirty="0">
                <a:latin typeface="Arial" panose="020B0604020202020204" pitchFamily="34" charset="0"/>
                <a:cs typeface="Arial" panose="020B0604020202020204" pitchFamily="34" charset="0"/>
              </a:endParaRPr>
            </a:p>
            <a:p>
              <a:pPr marL="171450" indent="-171450" algn="ctr">
                <a:buFont typeface="Arial" panose="020B0604020202020204" pitchFamily="34" charset="0"/>
                <a:buChar char="•"/>
              </a:pPr>
              <a:r>
                <a:rPr lang="fr-FR" sz="700" dirty="0">
                  <a:latin typeface="Arial" panose="020B0604020202020204" pitchFamily="34" charset="0"/>
                  <a:cs typeface="Arial" panose="020B0604020202020204" pitchFamily="34" charset="0"/>
                </a:rPr>
                <a:t>Si pas ok erreur</a:t>
              </a:r>
            </a:p>
            <a:p>
              <a:pPr marL="171450" indent="-171450" algn="ctr">
                <a:buFont typeface="Arial" panose="020B0604020202020204" pitchFamily="34" charset="0"/>
                <a:buChar char="•"/>
              </a:pPr>
              <a:endParaRPr lang="fr-FR" sz="700" dirty="0">
                <a:latin typeface="Arial" panose="020B0604020202020204" pitchFamily="34" charset="0"/>
                <a:cs typeface="Arial" panose="020B0604020202020204" pitchFamily="34" charset="0"/>
              </a:endParaRPr>
            </a:p>
          </p:txBody>
        </p:sp>
      </p:grpSp>
      <p:grpSp>
        <p:nvGrpSpPr>
          <p:cNvPr id="44" name="Groupe 43">
            <a:extLst>
              <a:ext uri="{FF2B5EF4-FFF2-40B4-BE49-F238E27FC236}">
                <a16:creationId xmlns:a16="http://schemas.microsoft.com/office/drawing/2014/main" id="{6FFF2414-C775-7D54-0C4D-2FE0CB5E10FD}"/>
              </a:ext>
            </a:extLst>
          </p:cNvPr>
          <p:cNvGrpSpPr/>
          <p:nvPr/>
        </p:nvGrpSpPr>
        <p:grpSpPr>
          <a:xfrm>
            <a:off x="3729463" y="3075147"/>
            <a:ext cx="2128371" cy="992904"/>
            <a:chOff x="2213429" y="2112475"/>
            <a:chExt cx="1933019" cy="992904"/>
          </a:xfrm>
        </p:grpSpPr>
        <p:sp>
          <p:nvSpPr>
            <p:cNvPr id="45" name="Ellipse 44">
              <a:extLst>
                <a:ext uri="{FF2B5EF4-FFF2-40B4-BE49-F238E27FC236}">
                  <a16:creationId xmlns:a16="http://schemas.microsoft.com/office/drawing/2014/main" id="{12849B5F-584F-97EE-762A-30D1CDC8BB93}"/>
                </a:ext>
              </a:extLst>
            </p:cNvPr>
            <p:cNvSpPr/>
            <p:nvPr/>
          </p:nvSpPr>
          <p:spPr>
            <a:xfrm>
              <a:off x="2213430" y="2162719"/>
              <a:ext cx="1933018" cy="942660"/>
            </a:xfrm>
            <a:prstGeom prst="ellipse">
              <a:avLst/>
            </a:prstGeom>
            <a:solidFill>
              <a:schemeClr val="accent1">
                <a:lumMod val="60000"/>
                <a:lumOff val="4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highlight>
                  <a:srgbClr val="FFFF00"/>
                </a:highlight>
                <a:latin typeface="Arial" panose="020B0604020202020204" pitchFamily="34" charset="0"/>
                <a:cs typeface="Arial" panose="020B0604020202020204" pitchFamily="34" charset="0"/>
              </a:endParaRPr>
            </a:p>
          </p:txBody>
        </p:sp>
        <p:sp>
          <p:nvSpPr>
            <p:cNvPr id="46" name="ZoneTexte 45">
              <a:extLst>
                <a:ext uri="{FF2B5EF4-FFF2-40B4-BE49-F238E27FC236}">
                  <a16:creationId xmlns:a16="http://schemas.microsoft.com/office/drawing/2014/main" id="{CC390F05-AEC3-ADB0-0CBC-9F34FDAFB639}"/>
                </a:ext>
              </a:extLst>
            </p:cNvPr>
            <p:cNvSpPr txBox="1"/>
            <p:nvPr/>
          </p:nvSpPr>
          <p:spPr>
            <a:xfrm>
              <a:off x="2213429" y="2112475"/>
              <a:ext cx="1933019" cy="938719"/>
            </a:xfrm>
            <a:prstGeom prst="rect">
              <a:avLst/>
            </a:prstGeom>
            <a:noFill/>
          </p:spPr>
          <p:txBody>
            <a:bodyPr wrap="square" rtlCol="0">
              <a:spAutoFit/>
            </a:bodyPr>
            <a:lstStyle/>
            <a:p>
              <a:pPr algn="ctr"/>
              <a:endParaRPr lang="fr-FR" sz="1000" b="1" dirty="0">
                <a:latin typeface="Arial" panose="020B0604020202020204" pitchFamily="34" charset="0"/>
                <a:cs typeface="Arial" panose="020B0604020202020204" pitchFamily="34" charset="0"/>
              </a:endParaRPr>
            </a:p>
            <a:p>
              <a:pPr algn="ctr"/>
              <a:r>
                <a:rPr lang="fr-FR" sz="1000" b="1" dirty="0">
                  <a:latin typeface="Arial" panose="020B0604020202020204" pitchFamily="34" charset="0"/>
                  <a:cs typeface="Arial" panose="020B0604020202020204" pitchFamily="34" charset="0"/>
                </a:rPr>
                <a:t>Inscription back</a:t>
              </a:r>
            </a:p>
            <a:p>
              <a:pPr marL="171450" indent="-171450" algn="ctr">
                <a:buFont typeface="Arial" panose="020B0604020202020204" pitchFamily="34" charset="0"/>
                <a:buChar char="•"/>
              </a:pPr>
              <a:r>
                <a:rPr lang="fr-FR" sz="700" dirty="0">
                  <a:latin typeface="Arial" panose="020B0604020202020204" pitchFamily="34" charset="0"/>
                  <a:cs typeface="Arial" panose="020B0604020202020204" pitchFamily="34" charset="0"/>
                </a:rPr>
                <a:t>reçoit des informations  utilisateur du front</a:t>
              </a:r>
            </a:p>
            <a:p>
              <a:pPr marL="171450" indent="-171450" algn="ctr">
                <a:buFont typeface="Arial" panose="020B0604020202020204" pitchFamily="34" charset="0"/>
                <a:buChar char="•"/>
              </a:pPr>
              <a:r>
                <a:rPr lang="fr-FR" sz="700" dirty="0">
                  <a:latin typeface="Arial" panose="020B0604020202020204" pitchFamily="34" charset="0"/>
                  <a:cs typeface="Arial" panose="020B0604020202020204" pitchFamily="34" charset="0"/>
                </a:rPr>
                <a:t>Vérifier si informations respect les règles.</a:t>
              </a:r>
            </a:p>
            <a:p>
              <a:pPr marL="171450" indent="-171450" algn="ctr">
                <a:buFont typeface="Arial" panose="020B0604020202020204" pitchFamily="34" charset="0"/>
                <a:buChar char="•"/>
              </a:pPr>
              <a:r>
                <a:rPr lang="fr-FR" sz="700" dirty="0">
                  <a:latin typeface="Arial" panose="020B0604020202020204" pitchFamily="34" charset="0"/>
                  <a:cs typeface="Arial" panose="020B0604020202020204" pitchFamily="34" charset="0"/>
                </a:rPr>
                <a:t>Enregistrement dans la base de donnée</a:t>
              </a:r>
            </a:p>
            <a:p>
              <a:pPr algn="ctr"/>
              <a:r>
                <a:rPr lang="fr-FR" sz="700" dirty="0">
                  <a:latin typeface="Arial" panose="020B0604020202020204" pitchFamily="34" charset="0"/>
                  <a:cs typeface="Arial" panose="020B0604020202020204" pitchFamily="34" charset="0"/>
                </a:rPr>
                <a:t>et on répond à l’utilisateur message de confirmation d’inscription ou pas.</a:t>
              </a:r>
            </a:p>
          </p:txBody>
        </p:sp>
      </p:grpSp>
      <p:grpSp>
        <p:nvGrpSpPr>
          <p:cNvPr id="55" name="Groupe 54">
            <a:extLst>
              <a:ext uri="{FF2B5EF4-FFF2-40B4-BE49-F238E27FC236}">
                <a16:creationId xmlns:a16="http://schemas.microsoft.com/office/drawing/2014/main" id="{0F3D0F5B-272E-300F-FFF2-BF5820AB166F}"/>
              </a:ext>
            </a:extLst>
          </p:cNvPr>
          <p:cNvGrpSpPr/>
          <p:nvPr/>
        </p:nvGrpSpPr>
        <p:grpSpPr>
          <a:xfrm>
            <a:off x="8283805" y="5449954"/>
            <a:ext cx="2128371" cy="942660"/>
            <a:chOff x="2878270" y="4495107"/>
            <a:chExt cx="1933018" cy="942660"/>
          </a:xfrm>
        </p:grpSpPr>
        <p:sp>
          <p:nvSpPr>
            <p:cNvPr id="56" name="Ellipse 55">
              <a:extLst>
                <a:ext uri="{FF2B5EF4-FFF2-40B4-BE49-F238E27FC236}">
                  <a16:creationId xmlns:a16="http://schemas.microsoft.com/office/drawing/2014/main" id="{4611FD4C-66D3-DA9D-054F-2295B4D4A447}"/>
                </a:ext>
              </a:extLst>
            </p:cNvPr>
            <p:cNvSpPr/>
            <p:nvPr/>
          </p:nvSpPr>
          <p:spPr>
            <a:xfrm>
              <a:off x="2878270" y="4495107"/>
              <a:ext cx="1933018" cy="942660"/>
            </a:xfrm>
            <a:prstGeom prst="ellipse">
              <a:avLst/>
            </a:prstGeom>
            <a:solidFill>
              <a:schemeClr val="accent1">
                <a:lumMod val="60000"/>
                <a:lumOff val="4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ZoneTexte 56">
              <a:extLst>
                <a:ext uri="{FF2B5EF4-FFF2-40B4-BE49-F238E27FC236}">
                  <a16:creationId xmlns:a16="http://schemas.microsoft.com/office/drawing/2014/main" id="{930B12EF-2E64-8339-6DB0-7AE67C65A216}"/>
                </a:ext>
              </a:extLst>
            </p:cNvPr>
            <p:cNvSpPr txBox="1"/>
            <p:nvPr/>
          </p:nvSpPr>
          <p:spPr>
            <a:xfrm>
              <a:off x="2878270" y="4620188"/>
              <a:ext cx="1933018" cy="677108"/>
            </a:xfrm>
            <a:prstGeom prst="rect">
              <a:avLst/>
            </a:prstGeom>
            <a:noFill/>
          </p:spPr>
          <p:txBody>
            <a:bodyPr wrap="square" rtlCol="0">
              <a:spAutoFit/>
            </a:bodyPr>
            <a:lstStyle/>
            <a:p>
              <a:pPr algn="ctr"/>
              <a:r>
                <a:rPr lang="fr-FR" sz="1000" b="1" i="0" dirty="0">
                  <a:effectLst/>
                  <a:latin typeface="Söhne"/>
                </a:rPr>
                <a:t>Ajoux commentaire sur un post:</a:t>
              </a:r>
            </a:p>
            <a:p>
              <a:pPr marL="171450" indent="-171450" algn="ctr">
                <a:buFont typeface="Arial" panose="020B0604020202020204" pitchFamily="34" charset="0"/>
                <a:buChar char="•"/>
              </a:pPr>
              <a:r>
                <a:rPr lang="fr-FR" sz="700" dirty="0">
                  <a:latin typeface="Arial" panose="020B0604020202020204" pitchFamily="34" charset="0"/>
                  <a:cs typeface="Arial" panose="020B0604020202020204" pitchFamily="34" charset="0"/>
                </a:rPr>
                <a:t>Vérification de </a:t>
              </a:r>
              <a:r>
                <a:rPr lang="fr-FR" sz="700" dirty="0" err="1">
                  <a:latin typeface="Arial" panose="020B0604020202020204" pitchFamily="34" charset="0"/>
                  <a:cs typeface="Arial" panose="020B0604020202020204" pitchFamily="34" charset="0"/>
                </a:rPr>
                <a:t>token</a:t>
              </a:r>
              <a:endParaRPr lang="fr-FR" sz="700" dirty="0">
                <a:latin typeface="Arial" panose="020B0604020202020204" pitchFamily="34" charset="0"/>
                <a:cs typeface="Arial" panose="020B0604020202020204" pitchFamily="34" charset="0"/>
              </a:endParaRPr>
            </a:p>
            <a:p>
              <a:pPr marL="171450" indent="-171450" algn="ctr">
                <a:buFont typeface="Arial" panose="020B0604020202020204" pitchFamily="34" charset="0"/>
                <a:buChar char="•"/>
              </a:pPr>
              <a:r>
                <a:rPr lang="fr-FR" sz="700" dirty="0">
                  <a:latin typeface="Arial" panose="020B0604020202020204" pitchFamily="34" charset="0"/>
                  <a:cs typeface="Arial" panose="020B0604020202020204" pitchFamily="34" charset="0"/>
                </a:rPr>
                <a:t>Modification du post en ajoutant le commentaire à l’endroit prévu.</a:t>
              </a:r>
            </a:p>
            <a:p>
              <a:pPr marL="171450" indent="-171450" algn="ctr">
                <a:buFont typeface="Arial" panose="020B0604020202020204" pitchFamily="34" charset="0"/>
                <a:buChar char="•"/>
              </a:pPr>
              <a:r>
                <a:rPr lang="fr-FR" sz="700" dirty="0">
                  <a:latin typeface="Arial" panose="020B0604020202020204" pitchFamily="34" charset="0"/>
                  <a:cs typeface="Arial" panose="020B0604020202020204" pitchFamily="34" charset="0"/>
                </a:rPr>
                <a:t>.envois de message si fait ou pas fait</a:t>
              </a:r>
            </a:p>
          </p:txBody>
        </p:sp>
      </p:grpSp>
    </p:spTree>
    <p:extLst>
      <p:ext uri="{BB962C8B-B14F-4D97-AF65-F5344CB8AC3E}">
        <p14:creationId xmlns:p14="http://schemas.microsoft.com/office/powerpoint/2010/main" val="70805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p:cTn id="14" dur="500" fill="hold"/>
                                        <p:tgtEl>
                                          <p:spTgt spid="44"/>
                                        </p:tgtEl>
                                        <p:attrNameLst>
                                          <p:attrName>ppt_w</p:attrName>
                                        </p:attrNameLst>
                                      </p:cBhvr>
                                      <p:tavLst>
                                        <p:tav tm="0">
                                          <p:val>
                                            <p:fltVal val="0"/>
                                          </p:val>
                                        </p:tav>
                                        <p:tav tm="100000">
                                          <p:val>
                                            <p:strVal val="#ppt_w"/>
                                          </p:val>
                                        </p:tav>
                                      </p:tavLst>
                                    </p:anim>
                                    <p:anim calcmode="lin" valueType="num">
                                      <p:cBhvr>
                                        <p:cTn id="15" dur="500" fill="hold"/>
                                        <p:tgtEl>
                                          <p:spTgt spid="44"/>
                                        </p:tgtEl>
                                        <p:attrNameLst>
                                          <p:attrName>ppt_h</p:attrName>
                                        </p:attrNameLst>
                                      </p:cBhvr>
                                      <p:tavLst>
                                        <p:tav tm="0">
                                          <p:val>
                                            <p:fltVal val="0"/>
                                          </p:val>
                                        </p:tav>
                                        <p:tav tm="100000">
                                          <p:val>
                                            <p:strVal val="#ppt_h"/>
                                          </p:val>
                                        </p:tav>
                                      </p:tavLst>
                                    </p:anim>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p:cTn id="35" dur="500" fill="hold"/>
                                        <p:tgtEl>
                                          <p:spTgt spid="55"/>
                                        </p:tgtEl>
                                        <p:attrNameLst>
                                          <p:attrName>ppt_w</p:attrName>
                                        </p:attrNameLst>
                                      </p:cBhvr>
                                      <p:tavLst>
                                        <p:tav tm="0">
                                          <p:val>
                                            <p:fltVal val="0"/>
                                          </p:val>
                                        </p:tav>
                                        <p:tav tm="100000">
                                          <p:val>
                                            <p:strVal val="#ppt_w"/>
                                          </p:val>
                                        </p:tav>
                                      </p:tavLst>
                                    </p:anim>
                                    <p:anim calcmode="lin" valueType="num">
                                      <p:cBhvr>
                                        <p:cTn id="36" dur="500" fill="hold"/>
                                        <p:tgtEl>
                                          <p:spTgt spid="55"/>
                                        </p:tgtEl>
                                        <p:attrNameLst>
                                          <p:attrName>ppt_h</p:attrName>
                                        </p:attrNameLst>
                                      </p:cBhvr>
                                      <p:tavLst>
                                        <p:tav tm="0">
                                          <p:val>
                                            <p:fltVal val="0"/>
                                          </p:val>
                                        </p:tav>
                                        <p:tav tm="100000">
                                          <p:val>
                                            <p:strVal val="#ppt_h"/>
                                          </p:val>
                                        </p:tav>
                                      </p:tavLst>
                                    </p:anim>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AE1C70-482F-8E4F-3D48-4CEC6D75C955}"/>
              </a:ext>
            </a:extLst>
          </p:cNvPr>
          <p:cNvSpPr>
            <a:spLocks noGrp="1"/>
          </p:cNvSpPr>
          <p:nvPr>
            <p:ph type="title"/>
          </p:nvPr>
        </p:nvSpPr>
        <p:spPr/>
        <p:txBody>
          <a:bodyPr>
            <a:normAutofit/>
          </a:bodyPr>
          <a:lstStyle/>
          <a:p>
            <a:r>
              <a:rPr lang="fr-FR" sz="5400" dirty="0"/>
              <a:t>Les outils utilisés</a:t>
            </a:r>
          </a:p>
        </p:txBody>
      </p:sp>
      <p:pic>
        <p:nvPicPr>
          <p:cNvPr id="5" name="Espace réservé du contenu 4" descr="Une image contenant Graphique, capture d’écran, symbole, Bleu électrique&#10;&#10;Description générée automatiquement">
            <a:extLst>
              <a:ext uri="{FF2B5EF4-FFF2-40B4-BE49-F238E27FC236}">
                <a16:creationId xmlns:a16="http://schemas.microsoft.com/office/drawing/2014/main" id="{D8A2D90E-051B-E1FD-3576-1E6107E89FC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907953" y="3436551"/>
            <a:ext cx="1625600" cy="1625600"/>
          </a:xfrm>
        </p:spPr>
      </p:pic>
      <p:pic>
        <p:nvPicPr>
          <p:cNvPr id="8" name="Image 7" descr="Une image contenant Graphique, Police, logo, graphisme&#10;&#10;Description générée automatiquement">
            <a:extLst>
              <a:ext uri="{FF2B5EF4-FFF2-40B4-BE49-F238E27FC236}">
                <a16:creationId xmlns:a16="http://schemas.microsoft.com/office/drawing/2014/main" id="{5DC4B427-739D-8E5C-0DB8-803A7741CE1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722638" y="3826341"/>
            <a:ext cx="1907532" cy="979200"/>
          </a:xfrm>
          <a:prstGeom prst="rect">
            <a:avLst/>
          </a:prstGeom>
        </p:spPr>
      </p:pic>
      <p:pic>
        <p:nvPicPr>
          <p:cNvPr id="11" name="Image 10" descr="Une image contenant logo, capture d’écran, Graphique, symbole&#10;&#10;Description générée automatiquement">
            <a:extLst>
              <a:ext uri="{FF2B5EF4-FFF2-40B4-BE49-F238E27FC236}">
                <a16:creationId xmlns:a16="http://schemas.microsoft.com/office/drawing/2014/main" id="{BCB6E46D-5014-ABCC-4FA9-F4EDC4417D0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747026" y="3429000"/>
            <a:ext cx="1625600" cy="1625600"/>
          </a:xfrm>
          <a:prstGeom prst="rect">
            <a:avLst/>
          </a:prstGeom>
        </p:spPr>
      </p:pic>
      <p:sp>
        <p:nvSpPr>
          <p:cNvPr id="13" name="ZoneTexte 12">
            <a:extLst>
              <a:ext uri="{FF2B5EF4-FFF2-40B4-BE49-F238E27FC236}">
                <a16:creationId xmlns:a16="http://schemas.microsoft.com/office/drawing/2014/main" id="{5FA3DA3A-F68D-E785-55E3-32B60716DD6E}"/>
              </a:ext>
            </a:extLst>
          </p:cNvPr>
          <p:cNvSpPr txBox="1"/>
          <p:nvPr/>
        </p:nvSpPr>
        <p:spPr>
          <a:xfrm>
            <a:off x="987385" y="5231776"/>
            <a:ext cx="1546168"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Vs code</a:t>
            </a:r>
          </a:p>
        </p:txBody>
      </p:sp>
      <p:sp>
        <p:nvSpPr>
          <p:cNvPr id="14" name="ZoneTexte 13">
            <a:extLst>
              <a:ext uri="{FF2B5EF4-FFF2-40B4-BE49-F238E27FC236}">
                <a16:creationId xmlns:a16="http://schemas.microsoft.com/office/drawing/2014/main" id="{46287CA3-1FF2-3988-8EA4-8EC90E5EEA94}"/>
              </a:ext>
            </a:extLst>
          </p:cNvPr>
          <p:cNvSpPr txBox="1"/>
          <p:nvPr/>
        </p:nvSpPr>
        <p:spPr>
          <a:xfrm>
            <a:off x="6747026" y="5231776"/>
            <a:ext cx="1288472"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Trello</a:t>
            </a:r>
          </a:p>
        </p:txBody>
      </p:sp>
      <p:sp>
        <p:nvSpPr>
          <p:cNvPr id="17" name="ZoneTexte 16">
            <a:extLst>
              <a:ext uri="{FF2B5EF4-FFF2-40B4-BE49-F238E27FC236}">
                <a16:creationId xmlns:a16="http://schemas.microsoft.com/office/drawing/2014/main" id="{5D29E280-D132-9014-6AD2-12C39B9DD76E}"/>
              </a:ext>
            </a:extLst>
          </p:cNvPr>
          <p:cNvSpPr txBox="1"/>
          <p:nvPr/>
        </p:nvSpPr>
        <p:spPr>
          <a:xfrm rot="10800000" flipV="1">
            <a:off x="10397067" y="6197685"/>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pic>
        <p:nvPicPr>
          <p:cNvPr id="28" name="Image 27" descr="Une image contenant logo, Graphique, Police, conception&#10;&#10;Description générée automatiquement">
            <a:extLst>
              <a:ext uri="{FF2B5EF4-FFF2-40B4-BE49-F238E27FC236}">
                <a16:creationId xmlns:a16="http://schemas.microsoft.com/office/drawing/2014/main" id="{A1CDC196-4A8F-6F37-2C9A-0E7CBDE7E52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561711" y="3579018"/>
            <a:ext cx="1670711" cy="1325564"/>
          </a:xfrm>
          <a:prstGeom prst="rect">
            <a:avLst/>
          </a:prstGeom>
        </p:spPr>
      </p:pic>
    </p:spTree>
    <p:extLst>
      <p:ext uri="{BB962C8B-B14F-4D97-AF65-F5344CB8AC3E}">
        <p14:creationId xmlns:p14="http://schemas.microsoft.com/office/powerpoint/2010/main" val="318905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73DF3-454D-6CD0-418B-06E460C03792}"/>
              </a:ext>
            </a:extLst>
          </p:cNvPr>
          <p:cNvSpPr>
            <a:spLocks noGrp="1"/>
          </p:cNvSpPr>
          <p:nvPr>
            <p:ph type="title"/>
          </p:nvPr>
        </p:nvSpPr>
        <p:spPr/>
        <p:txBody>
          <a:bodyPr>
            <a:normAutofit/>
          </a:bodyPr>
          <a:lstStyle/>
          <a:p>
            <a:r>
              <a:rPr lang="fr-FR" sz="5400" dirty="0"/>
              <a:t>La  stack  technique</a:t>
            </a:r>
          </a:p>
        </p:txBody>
      </p:sp>
      <p:pic>
        <p:nvPicPr>
          <p:cNvPr id="5" name="Image 4" descr="Une image contenant Graphique, cercle, art, symbole&#10;&#10;Description générée automatiquement">
            <a:extLst>
              <a:ext uri="{FF2B5EF4-FFF2-40B4-BE49-F238E27FC236}">
                <a16:creationId xmlns:a16="http://schemas.microsoft.com/office/drawing/2014/main" id="{F847331C-B328-42FD-913B-27E92367954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50397" y="2691745"/>
            <a:ext cx="2086570" cy="1474509"/>
          </a:xfrm>
          <a:prstGeom prst="rect">
            <a:avLst/>
          </a:prstGeom>
        </p:spPr>
      </p:pic>
      <p:pic>
        <p:nvPicPr>
          <p:cNvPr id="10" name="Image 9" descr="Une image contenant Graphique, logo, vert, conception&#10;&#10;Description générée automatiquement">
            <a:extLst>
              <a:ext uri="{FF2B5EF4-FFF2-40B4-BE49-F238E27FC236}">
                <a16:creationId xmlns:a16="http://schemas.microsoft.com/office/drawing/2014/main" id="{4705BA9A-B0CD-B5F6-3249-57DDFF47616C}"/>
              </a:ext>
            </a:extLst>
          </p:cNvPr>
          <p:cNvPicPr>
            <a:picLocks noChangeAspect="1"/>
          </p:cNvPicPr>
          <p:nvPr/>
        </p:nvPicPr>
        <p:blipFill>
          <a:blip r:embed="rId5"/>
          <a:stretch>
            <a:fillRect/>
          </a:stretch>
        </p:blipFill>
        <p:spPr>
          <a:xfrm>
            <a:off x="7837580" y="3393291"/>
            <a:ext cx="1914535" cy="1972680"/>
          </a:xfrm>
          <a:prstGeom prst="rect">
            <a:avLst/>
          </a:prstGeom>
        </p:spPr>
      </p:pic>
      <p:sp>
        <p:nvSpPr>
          <p:cNvPr id="17" name="ZoneTexte 16">
            <a:extLst>
              <a:ext uri="{FF2B5EF4-FFF2-40B4-BE49-F238E27FC236}">
                <a16:creationId xmlns:a16="http://schemas.microsoft.com/office/drawing/2014/main" id="{3AE1DFBE-F008-ACE9-6B5C-C135B134AD65}"/>
              </a:ext>
            </a:extLst>
          </p:cNvPr>
          <p:cNvSpPr txBox="1"/>
          <p:nvPr/>
        </p:nvSpPr>
        <p:spPr>
          <a:xfrm rot="10800000" flipV="1">
            <a:off x="10397067" y="6197685"/>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pic>
        <p:nvPicPr>
          <p:cNvPr id="21" name="Image 20" descr="Une image contenant Graphique, logo, conception&#10;&#10;Description générée automatiquement">
            <a:extLst>
              <a:ext uri="{FF2B5EF4-FFF2-40B4-BE49-F238E27FC236}">
                <a16:creationId xmlns:a16="http://schemas.microsoft.com/office/drawing/2014/main" id="{72506C4B-B115-BD5F-0C11-D07582BB107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645159" y="4310779"/>
            <a:ext cx="1325564" cy="1325564"/>
          </a:xfrm>
          <a:prstGeom prst="rect">
            <a:avLst/>
          </a:prstGeom>
        </p:spPr>
      </p:pic>
      <p:pic>
        <p:nvPicPr>
          <p:cNvPr id="24" name="Image 23" descr="Une image contenant Police, Graphique, logo, conception&#10;&#10;Description générée automatiquement">
            <a:extLst>
              <a:ext uri="{FF2B5EF4-FFF2-40B4-BE49-F238E27FC236}">
                <a16:creationId xmlns:a16="http://schemas.microsoft.com/office/drawing/2014/main" id="{7F08070E-1EBE-4028-BDB7-AAD7205A9BF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26308" y="3709202"/>
            <a:ext cx="1044578" cy="1044578"/>
          </a:xfrm>
          <a:prstGeom prst="rect">
            <a:avLst/>
          </a:prstGeom>
        </p:spPr>
      </p:pic>
      <p:sp>
        <p:nvSpPr>
          <p:cNvPr id="26" name="ZoneTexte 25">
            <a:extLst>
              <a:ext uri="{FF2B5EF4-FFF2-40B4-BE49-F238E27FC236}">
                <a16:creationId xmlns:a16="http://schemas.microsoft.com/office/drawing/2014/main" id="{2B43DFC0-3AD9-0280-D09F-8526AE0DCFF2}"/>
              </a:ext>
            </a:extLst>
          </p:cNvPr>
          <p:cNvSpPr txBox="1"/>
          <p:nvPr/>
        </p:nvSpPr>
        <p:spPr>
          <a:xfrm>
            <a:off x="2495478" y="4050051"/>
            <a:ext cx="1325556" cy="646331"/>
          </a:xfrm>
          <a:prstGeom prst="rect">
            <a:avLst/>
          </a:prstGeom>
          <a:noFill/>
        </p:spPr>
        <p:txBody>
          <a:bodyPr wrap="none" rtlCol="0">
            <a:spAutoFit/>
          </a:bodyPr>
          <a:lstStyle/>
          <a:p>
            <a:r>
              <a:rPr lang="fr-FR" b="1" i="0" dirty="0" err="1">
                <a:solidFill>
                  <a:srgbClr val="293286"/>
                </a:solidFill>
                <a:effectLst/>
                <a:latin typeface="sofia-pro"/>
              </a:rPr>
              <a:t>frameworks</a:t>
            </a:r>
            <a:endParaRPr lang="fr-FR" b="1" i="0" dirty="0">
              <a:solidFill>
                <a:srgbClr val="293286"/>
              </a:solidFill>
              <a:effectLst/>
              <a:latin typeface="sofia-pro"/>
            </a:endParaRPr>
          </a:p>
          <a:p>
            <a:endParaRPr lang="fr-FR" dirty="0"/>
          </a:p>
        </p:txBody>
      </p:sp>
      <p:sp>
        <p:nvSpPr>
          <p:cNvPr id="27" name="Flèche vers la droite 26">
            <a:extLst>
              <a:ext uri="{FF2B5EF4-FFF2-40B4-BE49-F238E27FC236}">
                <a16:creationId xmlns:a16="http://schemas.microsoft.com/office/drawing/2014/main" id="{FCE82048-8FBA-989F-5311-862C8241EE42}"/>
              </a:ext>
            </a:extLst>
          </p:cNvPr>
          <p:cNvSpPr/>
          <p:nvPr/>
        </p:nvSpPr>
        <p:spPr>
          <a:xfrm rot="19102672">
            <a:off x="3765142" y="3836371"/>
            <a:ext cx="843709" cy="13152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0A6CF8A6-A678-2A13-FF78-2474CA141BCF}"/>
              </a:ext>
            </a:extLst>
          </p:cNvPr>
          <p:cNvSpPr txBox="1"/>
          <p:nvPr/>
        </p:nvSpPr>
        <p:spPr>
          <a:xfrm>
            <a:off x="4552959" y="3292605"/>
            <a:ext cx="662233" cy="646331"/>
          </a:xfrm>
          <a:prstGeom prst="rect">
            <a:avLst/>
          </a:prstGeom>
          <a:noFill/>
        </p:spPr>
        <p:txBody>
          <a:bodyPr wrap="none" rtlCol="0">
            <a:spAutoFit/>
          </a:bodyPr>
          <a:lstStyle/>
          <a:p>
            <a:r>
              <a:rPr lang="fr-FR" b="1" i="0" dirty="0">
                <a:solidFill>
                  <a:srgbClr val="293286"/>
                </a:solidFill>
                <a:effectLst/>
                <a:latin typeface="sofia-pro"/>
              </a:rPr>
              <a:t>front</a:t>
            </a:r>
          </a:p>
          <a:p>
            <a:endParaRPr lang="fr-FR" dirty="0"/>
          </a:p>
        </p:txBody>
      </p:sp>
      <p:sp>
        <p:nvSpPr>
          <p:cNvPr id="30" name="ZoneTexte 29">
            <a:extLst>
              <a:ext uri="{FF2B5EF4-FFF2-40B4-BE49-F238E27FC236}">
                <a16:creationId xmlns:a16="http://schemas.microsoft.com/office/drawing/2014/main" id="{C5956055-B240-ABD5-0402-167F37519F93}"/>
              </a:ext>
            </a:extLst>
          </p:cNvPr>
          <p:cNvSpPr txBox="1"/>
          <p:nvPr/>
        </p:nvSpPr>
        <p:spPr>
          <a:xfrm>
            <a:off x="4814589" y="4718796"/>
            <a:ext cx="628698" cy="369332"/>
          </a:xfrm>
          <a:prstGeom prst="rect">
            <a:avLst/>
          </a:prstGeom>
          <a:noFill/>
        </p:spPr>
        <p:txBody>
          <a:bodyPr wrap="none" rtlCol="0">
            <a:spAutoFit/>
          </a:bodyPr>
          <a:lstStyle/>
          <a:p>
            <a:r>
              <a:rPr lang="fr-FR" b="1" dirty="0">
                <a:solidFill>
                  <a:srgbClr val="293286"/>
                </a:solidFill>
                <a:latin typeface="sofia-pro"/>
              </a:rPr>
              <a:t>back</a:t>
            </a:r>
            <a:endParaRPr lang="fr-FR" dirty="0"/>
          </a:p>
        </p:txBody>
      </p:sp>
      <p:sp>
        <p:nvSpPr>
          <p:cNvPr id="31" name="Flèche vers la droite 30">
            <a:extLst>
              <a:ext uri="{FF2B5EF4-FFF2-40B4-BE49-F238E27FC236}">
                <a16:creationId xmlns:a16="http://schemas.microsoft.com/office/drawing/2014/main" id="{5F87D40E-615B-2351-4C35-14D64CE87E5C}"/>
              </a:ext>
            </a:extLst>
          </p:cNvPr>
          <p:cNvSpPr/>
          <p:nvPr/>
        </p:nvSpPr>
        <p:spPr>
          <a:xfrm rot="1666470">
            <a:off x="3786966" y="4653036"/>
            <a:ext cx="843709" cy="13152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lèche vers la droite 31">
            <a:extLst>
              <a:ext uri="{FF2B5EF4-FFF2-40B4-BE49-F238E27FC236}">
                <a16:creationId xmlns:a16="http://schemas.microsoft.com/office/drawing/2014/main" id="{A7D07F7C-C529-BA81-52D8-A35184EFE67E}"/>
              </a:ext>
            </a:extLst>
          </p:cNvPr>
          <p:cNvSpPr/>
          <p:nvPr/>
        </p:nvSpPr>
        <p:spPr>
          <a:xfrm flipV="1">
            <a:off x="1599410" y="3938936"/>
            <a:ext cx="843709" cy="58510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lèche vers la droite 40">
            <a:extLst>
              <a:ext uri="{FF2B5EF4-FFF2-40B4-BE49-F238E27FC236}">
                <a16:creationId xmlns:a16="http://schemas.microsoft.com/office/drawing/2014/main" id="{6E07F588-A907-F214-6C6C-B054FB2357FE}"/>
              </a:ext>
            </a:extLst>
          </p:cNvPr>
          <p:cNvSpPr/>
          <p:nvPr/>
        </p:nvSpPr>
        <p:spPr>
          <a:xfrm rot="10800000">
            <a:off x="7056711" y="4903462"/>
            <a:ext cx="909489" cy="13361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 name="Connecteur droit 45">
            <a:extLst>
              <a:ext uri="{FF2B5EF4-FFF2-40B4-BE49-F238E27FC236}">
                <a16:creationId xmlns:a16="http://schemas.microsoft.com/office/drawing/2014/main" id="{002B1050-4E66-2785-B541-1E71AFD5DC71}"/>
              </a:ext>
            </a:extLst>
          </p:cNvPr>
          <p:cNvCxnSpPr/>
          <p:nvPr/>
        </p:nvCxnSpPr>
        <p:spPr>
          <a:xfrm>
            <a:off x="7301948" y="1690688"/>
            <a:ext cx="92765" cy="5167312"/>
          </a:xfrm>
          <a:prstGeom prst="line">
            <a:avLst/>
          </a:prstGeom>
        </p:spPr>
        <p:style>
          <a:lnRef idx="1">
            <a:schemeClr val="dk1"/>
          </a:lnRef>
          <a:fillRef idx="0">
            <a:schemeClr val="dk1"/>
          </a:fillRef>
          <a:effectRef idx="0">
            <a:schemeClr val="dk1"/>
          </a:effectRef>
          <a:fontRef idx="minor">
            <a:schemeClr val="tx1"/>
          </a:fontRef>
        </p:style>
      </p:cxnSp>
      <p:sp>
        <p:nvSpPr>
          <p:cNvPr id="48" name="Flèche vers la droite 47">
            <a:extLst>
              <a:ext uri="{FF2B5EF4-FFF2-40B4-BE49-F238E27FC236}">
                <a16:creationId xmlns:a16="http://schemas.microsoft.com/office/drawing/2014/main" id="{ED480E91-B71A-35A3-ECEE-D799E6F1A881}"/>
              </a:ext>
            </a:extLst>
          </p:cNvPr>
          <p:cNvSpPr/>
          <p:nvPr/>
        </p:nvSpPr>
        <p:spPr>
          <a:xfrm>
            <a:off x="7105568" y="5141935"/>
            <a:ext cx="909489" cy="13361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4918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73DF3-454D-6CD0-418B-06E460C03792}"/>
              </a:ext>
            </a:extLst>
          </p:cNvPr>
          <p:cNvSpPr>
            <a:spLocks noGrp="1"/>
          </p:cNvSpPr>
          <p:nvPr>
            <p:ph type="title"/>
          </p:nvPr>
        </p:nvSpPr>
        <p:spPr/>
        <p:txBody>
          <a:bodyPr>
            <a:normAutofit/>
          </a:bodyPr>
          <a:lstStyle/>
          <a:p>
            <a:r>
              <a:rPr lang="fr-FR" sz="5400" dirty="0"/>
              <a:t>La  charte graphique</a:t>
            </a:r>
          </a:p>
        </p:txBody>
      </p:sp>
      <p:sp>
        <p:nvSpPr>
          <p:cNvPr id="17" name="ZoneTexte 16">
            <a:extLst>
              <a:ext uri="{FF2B5EF4-FFF2-40B4-BE49-F238E27FC236}">
                <a16:creationId xmlns:a16="http://schemas.microsoft.com/office/drawing/2014/main" id="{3AE1DFBE-F008-ACE9-6B5C-C135B134AD65}"/>
              </a:ext>
            </a:extLst>
          </p:cNvPr>
          <p:cNvSpPr txBox="1"/>
          <p:nvPr/>
        </p:nvSpPr>
        <p:spPr>
          <a:xfrm rot="10800000" flipV="1">
            <a:off x="10397067" y="6197685"/>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cxnSp>
        <p:nvCxnSpPr>
          <p:cNvPr id="46" name="Connecteur droit 45">
            <a:extLst>
              <a:ext uri="{FF2B5EF4-FFF2-40B4-BE49-F238E27FC236}">
                <a16:creationId xmlns:a16="http://schemas.microsoft.com/office/drawing/2014/main" id="{002B1050-4E66-2785-B541-1E71AFD5DC71}"/>
              </a:ext>
            </a:extLst>
          </p:cNvPr>
          <p:cNvCxnSpPr/>
          <p:nvPr/>
        </p:nvCxnSpPr>
        <p:spPr>
          <a:xfrm>
            <a:off x="7301948" y="1690688"/>
            <a:ext cx="92765" cy="5167312"/>
          </a:xfrm>
          <a:prstGeom prst="line">
            <a:avLst/>
          </a:prstGeom>
        </p:spPr>
        <p:style>
          <a:lnRef idx="1">
            <a:schemeClr val="dk1"/>
          </a:lnRef>
          <a:fillRef idx="0">
            <a:schemeClr val="dk1"/>
          </a:fillRef>
          <a:effectRef idx="0">
            <a:schemeClr val="dk1"/>
          </a:effectRef>
          <a:fontRef idx="minor">
            <a:schemeClr val="tx1"/>
          </a:fontRef>
        </p:style>
      </p:cxnSp>
      <p:sp>
        <p:nvSpPr>
          <p:cNvPr id="3" name="ZoneTexte 2">
            <a:extLst>
              <a:ext uri="{FF2B5EF4-FFF2-40B4-BE49-F238E27FC236}">
                <a16:creationId xmlns:a16="http://schemas.microsoft.com/office/drawing/2014/main" id="{C325E142-19A6-BB5E-98B8-36947AF75DAE}"/>
              </a:ext>
            </a:extLst>
          </p:cNvPr>
          <p:cNvSpPr txBox="1"/>
          <p:nvPr/>
        </p:nvSpPr>
        <p:spPr>
          <a:xfrm>
            <a:off x="8598553" y="1931034"/>
            <a:ext cx="1003801" cy="400110"/>
          </a:xfrm>
          <a:prstGeom prst="rect">
            <a:avLst/>
          </a:prstGeom>
          <a:noFill/>
        </p:spPr>
        <p:txBody>
          <a:bodyPr wrap="none" rtlCol="0">
            <a:spAutoFit/>
          </a:bodyPr>
          <a:lstStyle/>
          <a:p>
            <a:r>
              <a:rPr lang="fr-FR" b="1" dirty="0">
                <a:latin typeface="Arial" panose="020B0604020202020204" pitchFamily="34" charset="0"/>
                <a:cs typeface="Arial" panose="020B0604020202020204" pitchFamily="34" charset="0"/>
              </a:rPr>
              <a:t> </a:t>
            </a:r>
            <a:r>
              <a:rPr lang="fr-FR" sz="2000" b="1" dirty="0">
                <a:latin typeface="Arial" panose="020B0604020202020204" pitchFamily="34" charset="0"/>
                <a:cs typeface="Arial" panose="020B0604020202020204" pitchFamily="34" charset="0"/>
              </a:rPr>
              <a:t>Police</a:t>
            </a:r>
          </a:p>
        </p:txBody>
      </p:sp>
      <p:sp>
        <p:nvSpPr>
          <p:cNvPr id="4" name="ZoneTexte 3">
            <a:extLst>
              <a:ext uri="{FF2B5EF4-FFF2-40B4-BE49-F238E27FC236}">
                <a16:creationId xmlns:a16="http://schemas.microsoft.com/office/drawing/2014/main" id="{C5C3CA9F-0799-DE3C-59E5-6F56463FA312}"/>
              </a:ext>
            </a:extLst>
          </p:cNvPr>
          <p:cNvSpPr txBox="1"/>
          <p:nvPr/>
        </p:nvSpPr>
        <p:spPr>
          <a:xfrm>
            <a:off x="2750391" y="1931034"/>
            <a:ext cx="1024639" cy="400110"/>
          </a:xfrm>
          <a:prstGeom prst="rect">
            <a:avLst/>
          </a:prstGeom>
          <a:noFill/>
        </p:spPr>
        <p:txBody>
          <a:bodyPr wrap="none" rtlCol="0">
            <a:spAutoFit/>
          </a:bodyPr>
          <a:lstStyle/>
          <a:p>
            <a:r>
              <a:rPr lang="fr-FR" sz="2000" b="1" dirty="0">
                <a:latin typeface="Arial" panose="020B0604020202020204" pitchFamily="34" charset="0"/>
                <a:cs typeface="Arial" panose="020B0604020202020204" pitchFamily="34" charset="0"/>
              </a:rPr>
              <a:t>Palette</a:t>
            </a:r>
          </a:p>
        </p:txBody>
      </p:sp>
      <p:sp>
        <p:nvSpPr>
          <p:cNvPr id="6" name="ZoneTexte 5">
            <a:extLst>
              <a:ext uri="{FF2B5EF4-FFF2-40B4-BE49-F238E27FC236}">
                <a16:creationId xmlns:a16="http://schemas.microsoft.com/office/drawing/2014/main" id="{D77EB700-AB04-DD89-64BF-2E9508D0595B}"/>
              </a:ext>
            </a:extLst>
          </p:cNvPr>
          <p:cNvSpPr txBox="1"/>
          <p:nvPr/>
        </p:nvSpPr>
        <p:spPr>
          <a:xfrm>
            <a:off x="8111011" y="2779135"/>
            <a:ext cx="1184940" cy="369332"/>
          </a:xfrm>
          <a:prstGeom prst="rect">
            <a:avLst/>
          </a:prstGeom>
          <a:noFill/>
        </p:spPr>
        <p:txBody>
          <a:bodyPr wrap="square" rtlCol="0">
            <a:spAutoFit/>
          </a:bodyPr>
          <a:lstStyle/>
          <a:p>
            <a:r>
              <a:rPr lang="fr-FR" b="1" dirty="0" err="1">
                <a:latin typeface="Arial" panose="020B0604020202020204" pitchFamily="34" charset="0"/>
                <a:cs typeface="Arial" panose="020B0604020202020204" pitchFamily="34" charset="0"/>
              </a:rPr>
              <a:t>inrter</a:t>
            </a:r>
            <a:endParaRPr lang="fr-FR" b="1" dirty="0">
              <a:latin typeface="Arial" panose="020B060402020202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D71A9582-52B1-A5D7-4E67-9C929CFC6F15}"/>
              </a:ext>
            </a:extLst>
          </p:cNvPr>
          <p:cNvSpPr txBox="1"/>
          <p:nvPr/>
        </p:nvSpPr>
        <p:spPr>
          <a:xfrm>
            <a:off x="8111011" y="3596459"/>
            <a:ext cx="877163" cy="369332"/>
          </a:xfrm>
          <a:prstGeom prst="rect">
            <a:avLst/>
          </a:prstGeom>
          <a:noFill/>
        </p:spPr>
        <p:txBody>
          <a:bodyPr wrap="none" rtlCol="0">
            <a:spAutoFit/>
          </a:bodyPr>
          <a:lstStyle/>
          <a:p>
            <a:r>
              <a:rPr lang="fr-FR" b="1" dirty="0">
                <a:latin typeface="Arial" panose="020B0604020202020204" pitchFamily="34" charset="0"/>
                <a:cs typeface="Arial" panose="020B0604020202020204" pitchFamily="34" charset="0"/>
              </a:rPr>
              <a:t>Chicle</a:t>
            </a:r>
          </a:p>
        </p:txBody>
      </p:sp>
      <p:sp>
        <p:nvSpPr>
          <p:cNvPr id="8" name="ZoneTexte 7">
            <a:extLst>
              <a:ext uri="{FF2B5EF4-FFF2-40B4-BE49-F238E27FC236}">
                <a16:creationId xmlns:a16="http://schemas.microsoft.com/office/drawing/2014/main" id="{083928D7-43E3-5664-846E-5991E58C722E}"/>
              </a:ext>
            </a:extLst>
          </p:cNvPr>
          <p:cNvSpPr txBox="1"/>
          <p:nvPr/>
        </p:nvSpPr>
        <p:spPr>
          <a:xfrm>
            <a:off x="8111011" y="4470139"/>
            <a:ext cx="1582484" cy="369332"/>
          </a:xfrm>
          <a:prstGeom prst="rect">
            <a:avLst/>
          </a:prstGeom>
          <a:noFill/>
        </p:spPr>
        <p:txBody>
          <a:bodyPr wrap="none" rtlCol="0">
            <a:spAutoFit/>
          </a:bodyPr>
          <a:lstStyle/>
          <a:p>
            <a:r>
              <a:rPr lang="fr-FR" b="1" dirty="0">
                <a:latin typeface="Arial" panose="020B0604020202020204" pitchFamily="34" charset="0"/>
                <a:cs typeface="Arial" panose="020B0604020202020204" pitchFamily="34" charset="0"/>
              </a:rPr>
              <a:t>Gravitas one</a:t>
            </a:r>
          </a:p>
        </p:txBody>
      </p:sp>
      <p:pic>
        <p:nvPicPr>
          <p:cNvPr id="20" name="Image 19" descr="Une image contenant cercle, Police, logo, Graphique&#10;&#10;Description générée automatiquement">
            <a:extLst>
              <a:ext uri="{FF2B5EF4-FFF2-40B4-BE49-F238E27FC236}">
                <a16:creationId xmlns:a16="http://schemas.microsoft.com/office/drawing/2014/main" id="{C0129726-AD5E-1AB1-F942-D506373277CE}"/>
              </a:ext>
            </a:extLst>
          </p:cNvPr>
          <p:cNvPicPr>
            <a:picLocks noChangeAspect="1"/>
          </p:cNvPicPr>
          <p:nvPr/>
        </p:nvPicPr>
        <p:blipFill>
          <a:blip r:embed="rId3"/>
          <a:stretch>
            <a:fillRect/>
          </a:stretch>
        </p:blipFill>
        <p:spPr>
          <a:xfrm>
            <a:off x="311928" y="5257800"/>
            <a:ext cx="1600200" cy="1498600"/>
          </a:xfrm>
          <a:prstGeom prst="rect">
            <a:avLst/>
          </a:prstGeom>
        </p:spPr>
      </p:pic>
      <p:pic>
        <p:nvPicPr>
          <p:cNvPr id="23" name="Image 22" descr="Une image contenant cercle, Police, logo, Graphique&#10;&#10;Description générée automatiquement">
            <a:extLst>
              <a:ext uri="{FF2B5EF4-FFF2-40B4-BE49-F238E27FC236}">
                <a16:creationId xmlns:a16="http://schemas.microsoft.com/office/drawing/2014/main" id="{8558E0F4-23E1-2857-4400-508B8B301109}"/>
              </a:ext>
            </a:extLst>
          </p:cNvPr>
          <p:cNvPicPr>
            <a:picLocks noChangeAspect="1"/>
          </p:cNvPicPr>
          <p:nvPr/>
        </p:nvPicPr>
        <p:blipFill>
          <a:blip r:embed="rId4"/>
          <a:stretch>
            <a:fillRect/>
          </a:stretch>
        </p:blipFill>
        <p:spPr>
          <a:xfrm>
            <a:off x="4498930" y="3961493"/>
            <a:ext cx="1663700" cy="1549400"/>
          </a:xfrm>
          <a:prstGeom prst="rect">
            <a:avLst/>
          </a:prstGeom>
        </p:spPr>
      </p:pic>
      <p:pic>
        <p:nvPicPr>
          <p:cNvPr id="28" name="Image 27" descr="Une image contenant cercle, blanc, Police, conception&#10;&#10;Description générée automatiquement">
            <a:extLst>
              <a:ext uri="{FF2B5EF4-FFF2-40B4-BE49-F238E27FC236}">
                <a16:creationId xmlns:a16="http://schemas.microsoft.com/office/drawing/2014/main" id="{1ACE1DF2-D186-2D47-CAAD-F07177108F34}"/>
              </a:ext>
            </a:extLst>
          </p:cNvPr>
          <p:cNvPicPr>
            <a:picLocks noChangeAspect="1"/>
          </p:cNvPicPr>
          <p:nvPr/>
        </p:nvPicPr>
        <p:blipFill>
          <a:blip r:embed="rId5"/>
          <a:stretch>
            <a:fillRect/>
          </a:stretch>
        </p:blipFill>
        <p:spPr>
          <a:xfrm>
            <a:off x="3095738" y="5257800"/>
            <a:ext cx="1511300" cy="1600200"/>
          </a:xfrm>
          <a:prstGeom prst="rect">
            <a:avLst/>
          </a:prstGeom>
        </p:spPr>
      </p:pic>
      <p:pic>
        <p:nvPicPr>
          <p:cNvPr id="34" name="Image 33" descr="Une image contenant cercle, Police, logo, Graphique&#10;&#10;Description générée automatiquement">
            <a:extLst>
              <a:ext uri="{FF2B5EF4-FFF2-40B4-BE49-F238E27FC236}">
                <a16:creationId xmlns:a16="http://schemas.microsoft.com/office/drawing/2014/main" id="{5ADF78D4-AF0E-9DD2-E572-E207C2FD8FF4}"/>
              </a:ext>
            </a:extLst>
          </p:cNvPr>
          <p:cNvPicPr>
            <a:picLocks noChangeAspect="1"/>
          </p:cNvPicPr>
          <p:nvPr/>
        </p:nvPicPr>
        <p:blipFill>
          <a:blip r:embed="rId6"/>
          <a:stretch>
            <a:fillRect/>
          </a:stretch>
        </p:blipFill>
        <p:spPr>
          <a:xfrm>
            <a:off x="5702770" y="2184574"/>
            <a:ext cx="1435100" cy="1536700"/>
          </a:xfrm>
          <a:prstGeom prst="rect">
            <a:avLst/>
          </a:prstGeom>
        </p:spPr>
      </p:pic>
      <p:pic>
        <p:nvPicPr>
          <p:cNvPr id="36" name="Image 35" descr="Une image contenant cercle, jaune, Police, logo&#10;&#10;Description générée automatiquement">
            <a:extLst>
              <a:ext uri="{FF2B5EF4-FFF2-40B4-BE49-F238E27FC236}">
                <a16:creationId xmlns:a16="http://schemas.microsoft.com/office/drawing/2014/main" id="{7B0A22D3-357C-7B79-36DB-4D6C11C284F0}"/>
              </a:ext>
            </a:extLst>
          </p:cNvPr>
          <p:cNvPicPr>
            <a:picLocks noChangeAspect="1"/>
          </p:cNvPicPr>
          <p:nvPr/>
        </p:nvPicPr>
        <p:blipFill>
          <a:blip r:embed="rId7"/>
          <a:stretch>
            <a:fillRect/>
          </a:stretch>
        </p:blipFill>
        <p:spPr>
          <a:xfrm>
            <a:off x="3051130" y="2521584"/>
            <a:ext cx="1447800" cy="1663700"/>
          </a:xfrm>
          <a:prstGeom prst="rect">
            <a:avLst/>
          </a:prstGeom>
        </p:spPr>
      </p:pic>
      <p:pic>
        <p:nvPicPr>
          <p:cNvPr id="42" name="Image 41" descr="Une image contenant cercle, Police, texte, Graphique&#10;&#10;Description générée automatiquement">
            <a:extLst>
              <a:ext uri="{FF2B5EF4-FFF2-40B4-BE49-F238E27FC236}">
                <a16:creationId xmlns:a16="http://schemas.microsoft.com/office/drawing/2014/main" id="{A9DDD308-0133-405F-894A-A12CC01CBB99}"/>
              </a:ext>
            </a:extLst>
          </p:cNvPr>
          <p:cNvPicPr>
            <a:picLocks noChangeAspect="1"/>
          </p:cNvPicPr>
          <p:nvPr/>
        </p:nvPicPr>
        <p:blipFill>
          <a:blip r:embed="rId8"/>
          <a:stretch>
            <a:fillRect/>
          </a:stretch>
        </p:blipFill>
        <p:spPr>
          <a:xfrm>
            <a:off x="-48513" y="3010074"/>
            <a:ext cx="1587500" cy="1422400"/>
          </a:xfrm>
          <a:prstGeom prst="rect">
            <a:avLst/>
          </a:prstGeom>
        </p:spPr>
      </p:pic>
      <p:pic>
        <p:nvPicPr>
          <p:cNvPr id="44" name="Image 43" descr="Une image contenant cercle, texte, blanc, conception&#10;&#10;Description générée automatiquement">
            <a:extLst>
              <a:ext uri="{FF2B5EF4-FFF2-40B4-BE49-F238E27FC236}">
                <a16:creationId xmlns:a16="http://schemas.microsoft.com/office/drawing/2014/main" id="{89A074A0-9995-1770-7EEB-9383F51AB26A}"/>
              </a:ext>
            </a:extLst>
          </p:cNvPr>
          <p:cNvPicPr>
            <a:picLocks noChangeAspect="1"/>
          </p:cNvPicPr>
          <p:nvPr/>
        </p:nvPicPr>
        <p:blipFill>
          <a:blip r:embed="rId9"/>
          <a:stretch>
            <a:fillRect/>
          </a:stretch>
        </p:blipFill>
        <p:spPr>
          <a:xfrm>
            <a:off x="1637079" y="3821078"/>
            <a:ext cx="1536700" cy="1536700"/>
          </a:xfrm>
          <a:prstGeom prst="rect">
            <a:avLst/>
          </a:prstGeom>
        </p:spPr>
      </p:pic>
    </p:spTree>
    <p:extLst>
      <p:ext uri="{BB962C8B-B14F-4D97-AF65-F5344CB8AC3E}">
        <p14:creationId xmlns:p14="http://schemas.microsoft.com/office/powerpoint/2010/main" val="3575959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925811-1789-2E75-65E3-353543F1B45D}"/>
              </a:ext>
            </a:extLst>
          </p:cNvPr>
          <p:cNvSpPr>
            <a:spLocks noGrp="1"/>
          </p:cNvSpPr>
          <p:nvPr>
            <p:ph type="title"/>
          </p:nvPr>
        </p:nvSpPr>
        <p:spPr/>
        <p:txBody>
          <a:bodyPr>
            <a:normAutofit/>
          </a:bodyPr>
          <a:lstStyle/>
          <a:p>
            <a:r>
              <a:rPr lang="fr-FR" sz="5400" dirty="0"/>
              <a:t>Trello</a:t>
            </a:r>
          </a:p>
        </p:txBody>
      </p:sp>
      <p:sp>
        <p:nvSpPr>
          <p:cNvPr id="4" name="ZoneTexte 3">
            <a:extLst>
              <a:ext uri="{FF2B5EF4-FFF2-40B4-BE49-F238E27FC236}">
                <a16:creationId xmlns:a16="http://schemas.microsoft.com/office/drawing/2014/main" id="{F063C3A7-1579-C381-67FF-CB9660F7B949}"/>
              </a:ext>
            </a:extLst>
          </p:cNvPr>
          <p:cNvSpPr txBox="1"/>
          <p:nvPr/>
        </p:nvSpPr>
        <p:spPr>
          <a:xfrm rot="10800000" flipV="1">
            <a:off x="10397067" y="6197685"/>
            <a:ext cx="1794933" cy="461665"/>
          </a:xfrm>
          <a:prstGeom prst="rect">
            <a:avLst/>
          </a:prstGeom>
          <a:noFill/>
        </p:spPr>
        <p:txBody>
          <a:bodyPr wrap="square">
            <a:spAutoFit/>
          </a:bodyPr>
          <a:lstStyle/>
          <a:p>
            <a:r>
              <a:rPr lang="en-US" sz="2400" b="1" dirty="0" err="1">
                <a:solidFill>
                  <a:srgbClr val="FF0000"/>
                </a:solidFill>
                <a:highlight>
                  <a:srgbClr val="FFFF00"/>
                </a:highlight>
                <a:latin typeface="Arial" panose="020B0604020202020204" pitchFamily="34" charset="0"/>
                <a:cs typeface="Arial" panose="020B0604020202020204" pitchFamily="34" charset="0"/>
              </a:rPr>
              <a:t>Connectify</a:t>
            </a:r>
            <a:endParaRPr lang="fr-FR" sz="2400" b="1" dirty="0">
              <a:solidFill>
                <a:srgbClr val="FF0000"/>
              </a:solidFill>
              <a:highlight>
                <a:srgbClr val="FFFF00"/>
              </a:highlight>
              <a:latin typeface="Arial" panose="020B0604020202020204" pitchFamily="34" charset="0"/>
              <a:cs typeface="Arial" panose="020B0604020202020204" pitchFamily="34" charset="0"/>
            </a:endParaRPr>
          </a:p>
        </p:txBody>
      </p:sp>
      <p:pic>
        <p:nvPicPr>
          <p:cNvPr id="6" name="Image 5" descr="Une image contenant texte, capture d’écran, Logiciel multimédia&#10;&#10;Description générée automatiquement">
            <a:extLst>
              <a:ext uri="{FF2B5EF4-FFF2-40B4-BE49-F238E27FC236}">
                <a16:creationId xmlns:a16="http://schemas.microsoft.com/office/drawing/2014/main" id="{A0CB19DF-C9A7-E33D-C840-418D53ECB0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79669004"/>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1A212E"/>
      </a:dk2>
      <a:lt2>
        <a:srgbClr val="F0F3F1"/>
      </a:lt2>
      <a:accent1>
        <a:srgbClr val="E729A7"/>
      </a:accent1>
      <a:accent2>
        <a:srgbClr val="C517D5"/>
      </a:accent2>
      <a:accent3>
        <a:srgbClr val="8829E7"/>
      </a:accent3>
      <a:accent4>
        <a:srgbClr val="3E30D9"/>
      </a:accent4>
      <a:accent5>
        <a:srgbClr val="2968E7"/>
      </a:accent5>
      <a:accent6>
        <a:srgbClr val="17A5D5"/>
      </a:accent6>
      <a:hlink>
        <a:srgbClr val="3F54BF"/>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4636</TotalTime>
  <Words>454</Words>
  <Application>Microsoft Macintosh PowerPoint</Application>
  <PresentationFormat>Grand écran</PresentationFormat>
  <Paragraphs>109</Paragraphs>
  <Slides>16</Slides>
  <Notes>7</Notes>
  <HiddenSlides>0</HiddenSlides>
  <MMClips>1</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16</vt:i4>
      </vt:variant>
    </vt:vector>
  </HeadingPairs>
  <TitlesOfParts>
    <vt:vector size="26" baseType="lpstr">
      <vt:lpstr>Arial</vt:lpstr>
      <vt:lpstr>Assistant</vt:lpstr>
      <vt:lpstr>Calibri</vt:lpstr>
      <vt:lpstr>Century Gothic</vt:lpstr>
      <vt:lpstr>Modern Love</vt:lpstr>
      <vt:lpstr>sofia-pro</vt:lpstr>
      <vt:lpstr>Söhne</vt:lpstr>
      <vt:lpstr>The Hand</vt:lpstr>
      <vt:lpstr>SketchyVTI</vt:lpstr>
      <vt:lpstr>BrushVTI</vt:lpstr>
      <vt:lpstr>CONNECTIFY</vt:lpstr>
      <vt:lpstr>sommaire</vt:lpstr>
      <vt:lpstr>Principe du project </vt:lpstr>
      <vt:lpstr>Principe du project</vt:lpstr>
      <vt:lpstr>Principe du project</vt:lpstr>
      <vt:lpstr>Les outils utilisés</vt:lpstr>
      <vt:lpstr>La  stack  technique</vt:lpstr>
      <vt:lpstr>La  charte graphique</vt:lpstr>
      <vt:lpstr>Trello</vt:lpstr>
      <vt:lpstr>Maquelle web</vt:lpstr>
      <vt:lpstr>Maquette mobil</vt:lpstr>
      <vt:lpstr>Présentation  bout de code back</vt:lpstr>
      <vt:lpstr>Présentation PowerPoint</vt:lpstr>
      <vt:lpstr>Démonstration du site connectify</vt:lpstr>
      <vt:lpstr>Un point à améliorer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CONNECTIFY</dc:title>
  <dc:creator>marginalise nga</dc:creator>
  <cp:lastModifiedBy>marginalise nga</cp:lastModifiedBy>
  <cp:revision>5</cp:revision>
  <dcterms:created xsi:type="dcterms:W3CDTF">2023-08-31T21:15:04Z</dcterms:created>
  <dcterms:modified xsi:type="dcterms:W3CDTF">2023-09-06T12:29:00Z</dcterms:modified>
</cp:coreProperties>
</file>